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70" r:id="rId15"/>
    <p:sldId id="272" r:id="rId16"/>
    <p:sldId id="274" r:id="rId17"/>
    <p:sldId id="268" r:id="rId18"/>
    <p:sldId id="271" r:id="rId19"/>
    <p:sldId id="273" r:id="rId20"/>
    <p:sldId id="275" r:id="rId21"/>
    <p:sldId id="277" r:id="rId22"/>
    <p:sldId id="276"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350139B-8B0D-4854-B03D-7A57A1B6B694}" type="datetimeFigureOut">
              <a:rPr lang="en-US" smtClean="0"/>
              <a:t>2015-04-30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7BCBD6F-1079-44AA-9679-8487FB2E8C6F}" type="slidenum">
              <a:rPr lang="en-US" smtClean="0"/>
              <a:t>‹#›</a:t>
            </a:fld>
            <a:endParaRPr lang="en-US"/>
          </a:p>
        </p:txBody>
      </p:sp>
    </p:spTree>
    <p:extLst>
      <p:ext uri="{BB962C8B-B14F-4D97-AF65-F5344CB8AC3E}">
        <p14:creationId xmlns:p14="http://schemas.microsoft.com/office/powerpoint/2010/main" val="133828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CBD6F-1079-44AA-9679-8487FB2E8C6F}" type="slidenum">
              <a:rPr lang="en-US" smtClean="0"/>
              <a:t>5</a:t>
            </a:fld>
            <a:endParaRPr lang="en-US"/>
          </a:p>
        </p:txBody>
      </p:sp>
    </p:spTree>
    <p:extLst>
      <p:ext uri="{BB962C8B-B14F-4D97-AF65-F5344CB8AC3E}">
        <p14:creationId xmlns:p14="http://schemas.microsoft.com/office/powerpoint/2010/main" val="67170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A4C2E1-0840-461D-9C19-4698B3CD4412}" type="datetimeFigureOut">
              <a:rPr lang="en-US" smtClean="0"/>
              <a:t>2015-04-30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E70DE-ABF9-40AD-918E-552DB3E8276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4C2E1-0840-461D-9C19-4698B3CD4412}" type="datetimeFigureOut">
              <a:rPr lang="en-US" smtClean="0"/>
              <a:t>2015-04-30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E70DE-ABF9-40AD-918E-552DB3E82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4C2E1-0840-461D-9C19-4698B3CD4412}" type="datetimeFigureOut">
              <a:rPr lang="en-US" smtClean="0"/>
              <a:t>2015-04-30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E70DE-ABF9-40AD-918E-552DB3E827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4C2E1-0840-461D-9C19-4698B3CD4412}" type="datetimeFigureOut">
              <a:rPr lang="en-US" smtClean="0"/>
              <a:t>2015-04-30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E70DE-ABF9-40AD-918E-552DB3E82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4C2E1-0840-461D-9C19-4698B3CD4412}" type="datetimeFigureOut">
              <a:rPr lang="en-US" smtClean="0"/>
              <a:t>2015-04-30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E70DE-ABF9-40AD-918E-552DB3E8276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A4C2E1-0840-461D-9C19-4698B3CD4412}" type="datetimeFigureOut">
              <a:rPr lang="en-US" smtClean="0"/>
              <a:t>2015-04-30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E70DE-ABF9-40AD-918E-552DB3E82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A4C2E1-0840-461D-9C19-4698B3CD4412}" type="datetimeFigureOut">
              <a:rPr lang="en-US" smtClean="0"/>
              <a:t>2015-04-30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E70DE-ABF9-40AD-918E-552DB3E8276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A4C2E1-0840-461D-9C19-4698B3CD4412}" type="datetimeFigureOut">
              <a:rPr lang="en-US" smtClean="0"/>
              <a:t>2015-04-30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E70DE-ABF9-40AD-918E-552DB3E82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4C2E1-0840-461D-9C19-4698B3CD4412}" type="datetimeFigureOut">
              <a:rPr lang="en-US" smtClean="0"/>
              <a:t>2015-04-30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E70DE-ABF9-40AD-918E-552DB3E82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4C2E1-0840-461D-9C19-4698B3CD4412}" type="datetimeFigureOut">
              <a:rPr lang="en-US" smtClean="0"/>
              <a:t>2015-04-30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E70DE-ABF9-40AD-918E-552DB3E8276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4C2E1-0840-461D-9C19-4698B3CD4412}" type="datetimeFigureOut">
              <a:rPr lang="en-US" smtClean="0"/>
              <a:t>2015-04-30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E70DE-ABF9-40AD-918E-552DB3E82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1A4C2E1-0840-461D-9C19-4698B3CD4412}" type="datetimeFigureOut">
              <a:rPr lang="en-US" smtClean="0"/>
              <a:t>2015-04-30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D0E70DE-ABF9-40AD-918E-552DB3E827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www.google.com/url?url=http://vin.vitiplace.com/margaux/malescot-saint-exupery-3658.php&amp;rct=j&amp;frm=1&amp;q=&amp;esrc=s&amp;sa=U&amp;ei=XGMzVdCyBor1av7egOgP&amp;ved=0CBoQ9QEwAg&amp;usg=AFQjCNEDNHixfNBnlfitoQZ1mZ4ah5csKg" TargetMode="External"/><Relationship Id="rId3" Type="http://schemas.openxmlformats.org/officeDocument/2006/relationships/hyperlink" Target="http://www.google.com/url?url=http://www.patriwine.fr/chateau-brane-cantenac/8589-ch-brane-cantenac-2009.html&amp;rct=j&amp;frm=1&amp;q=&amp;esrc=s&amp;sa=U&amp;ei=wWIzVeHMNcrUapv3gNgP&amp;ved=0CB4Q9QEwBA&amp;usg=AFQjCNFMOd4opzH6ExyDzuCszpN9QEe7cg" TargetMode="External"/><Relationship Id="rId7" Type="http://schemas.openxmlformats.org/officeDocument/2006/relationships/hyperlink" Target="http://www.google.com/url?url=http://www.wine-searcher.com/wine-41281-2005-chateau-le-coteau-margaux-france&amp;rct=j&amp;frm=1&amp;q=&amp;esrc=s&amp;sa=U&amp;ei=OmIzVbz5F5HLaOPggBA&amp;ved=0CDQQ9QEwDw&amp;usg=AFQjCNFTfPjfwW2T2n9EmJikc7C37fhOgQ" TargetMode="External"/><Relationship Id="rId12"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http://www.google.com/url?url=http://www.chateaux.info/lascombes/&amp;rct=j&amp;frm=1&amp;q=&amp;esrc=s&amp;sa=U&amp;ei=GGMzVeHWGYfYasCggOgK&amp;ved=0CBYQ9QEwAA&amp;usg=AFQjCNHmLttwtC-3I7HURi_eszl7EPauIQ" TargetMode="External"/><Relationship Id="rId5" Type="http://schemas.openxmlformats.org/officeDocument/2006/relationships/hyperlink" Target="http://www.google.com/url?url=http://premiumwines.lv/lv/francija/chateau-margaux&amp;rct=j&amp;frm=1&amp;q=&amp;esrc=s&amp;sa=U&amp;ei=-mEzVa6XOsmXauXFgJgC&amp;ved=0CBoQ9QEwAg&amp;usg=AFQjCNFPdMY0U9Ennhg9BPm0s6uBhRwCQg" TargetMode="Externa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hyperlink" Target="http://www.google.com/url?url=http://www.1jour1vin.com/fr/guide-achat-vin/bordeaux/vins-margaux/cantenac-brown/6312-vin-rouge-3eme-grand-cru-classe-chateau-cantenac-brown-2010&amp;rct=j&amp;frm=1&amp;q=&amp;esrc=s&amp;sa=U&amp;ei=8WIzVe7-LILYarTdgZgG&amp;ved=0CBYQ9QEwAA&amp;usg=AFQjCNFTH0q7NisqWhoCKL2_cv7CJT08BA" TargetMode="External"/><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url=http://vin.vitiplace.com/margaux/malescot-saint-exupery-3658.php&amp;rct=j&amp;frm=1&amp;q=&amp;esrc=s&amp;sa=U&amp;ei=XGMzVdCyBor1av7egOgP&amp;ved=0CBoQ9QEwAg&amp;usg=AFQjCNEDNHixfNBnlfitoQZ1mZ4ah5csKg"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url=http://vin.vitiplace.com/margaux/malescot-saint-exupery-3658.php&amp;rct=j&amp;frm=1&amp;q=&amp;esrc=s&amp;sa=U&amp;ei=XGMzVdCyBor1av7egOgP&amp;ved=0CBoQ9QEwAg&amp;usg=AFQjCNEDNHixfNBnlfitoQZ1mZ4ah5csK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url=http://www.1jour1vin.com/fr/guide-achat-vin/bordeaux/vins-margaux/cantenac-brown/6312-vin-rouge-3eme-grand-cru-classe-chateau-cantenac-brown-2010&amp;rct=j&amp;frm=1&amp;q=&amp;esrc=s&amp;sa=U&amp;ei=8WIzVe7-LILYarTdgZgG&amp;ved=0CBYQ9QEwAA&amp;usg=AFQjCNFTH0q7NisqWhoCKL2_cv7CJT08BA"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url=http://www.1jour1vin.com/fr/guide-achat-vin/bordeaux/vins-margaux/cantenac-brown/6312-vin-rouge-3eme-grand-cru-classe-chateau-cantenac-brown-2010&amp;rct=j&amp;frm=1&amp;q=&amp;esrc=s&amp;sa=U&amp;ei=8WIzVe7-LILYarTdgZgG&amp;ved=0CBYQ9QEwAA&amp;usg=AFQjCNFTH0q7NisqWhoCKL2_cv7CJT08B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url=http://www.patriwine.fr/chateau-brane-cantenac/8589-ch-brane-cantenac-2009.html&amp;rct=j&amp;frm=1&amp;q=&amp;esrc=s&amp;sa=U&amp;ei=wWIzVeHMNcrUapv3gNgP&amp;ved=0CB4Q9QEwBA&amp;usg=AFQjCNFMOd4opzH6ExyDzuCszpN9QEe7c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url=http://www.patriwine.fr/chateau-brane-cantenac/8589-ch-brane-cantenac-2009.html&amp;rct=j&amp;frm=1&amp;q=&amp;esrc=s&amp;sa=U&amp;ei=wWIzVeHMNcrUapv3gNgP&amp;ved=0CB4Q9QEwBA&amp;usg=AFQjCNFMOd4opzH6ExyDzuCszpN9QEe7cg" TargetMode="External"/><Relationship Id="rId2" Type="http://schemas.openxmlformats.org/officeDocument/2006/relationships/hyperlink" Target="http://www.kewego.fr/video/35317d7d79es.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url=http://www.chateaux.info/lascombes/&amp;rct=j&amp;frm=1&amp;q=&amp;esrc=s&amp;sa=U&amp;ei=GGMzVeHWGYfYasCggOgK&amp;ved=0CBYQ9QEwAA&amp;usg=AFQjCNHmLttwtC-3I7HURi_eszl7EPauIQ"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url=http://www.chateaux.info/lascombes/&amp;rct=j&amp;frm=1&amp;q=&amp;esrc=s&amp;sa=U&amp;ei=GGMzVeHWGYfYasCggOgK&amp;ved=0CBYQ9QEwAA&amp;usg=AFQjCNHmLttwtC-3I7HURi_eszl7EPauI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url=http://premiumwines.lv/lv/francija/chateau-margaux&amp;rct=j&amp;frm=1&amp;q=&amp;esrc=s&amp;sa=U&amp;ei=-mEzVa6XOsmXauXFgJgC&amp;ved=0CBoQ9QEwAg&amp;usg=AFQjCNFPdMY0U9Ennhg9BPm0s6uBhRwCQg"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m/url?url=http://www.1jour1vin.com/fr/guide-achat-vin/bordeaux/vins-margaux/cantenac-brown/6312-vin-rouge-3eme-grand-cru-classe-chateau-cantenac-brown-2010&amp;rct=j&amp;frm=1&amp;q=&amp;esrc=s&amp;sa=U&amp;ei=8WIzVe7-LILYarTdgZgG&amp;ved=0CBYQ9QEwAA&amp;usg=AFQjCNFTH0q7NisqWhoCKL2_cv7CJT08BA"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http://www.google.com/url?url=http://vin.vitiplace.com/margaux/malescot-saint-exupery-3658.php&amp;rct=j&amp;frm=1&amp;q=&amp;esrc=s&amp;sa=U&amp;ei=XGMzVdCyBor1av7egOgP&amp;ved=0CBoQ9QEwAg&amp;usg=AFQjCNEDNHixfNBnlfitoQZ1mZ4ah5csKg" TargetMode="External"/><Relationship Id="rId2" Type="http://schemas.openxmlformats.org/officeDocument/2006/relationships/hyperlink" Target="http://www.google.com/url?url=http://www.patriwine.fr/chateau-brane-cantenac/8589-ch-brane-cantenac-2009.html&amp;rct=j&amp;frm=1&amp;q=&amp;esrc=s&amp;sa=U&amp;ei=wWIzVeHMNcrUapv3gNgP&amp;ved=0CB4Q9QEwBA&amp;usg=AFQjCNFMOd4opzH6ExyDzuCszpN9QEe7cg" TargetMode="External"/><Relationship Id="rId1" Type="http://schemas.openxmlformats.org/officeDocument/2006/relationships/slideLayout" Target="../slideLayouts/slideLayout2.xml"/><Relationship Id="rId6" Type="http://schemas.openxmlformats.org/officeDocument/2006/relationships/hyperlink" Target="http://www.google.com/url?url=http://www.wine-searcher.com/wine-41281-2005-chateau-le-coteau-margaux-france&amp;rct=j&amp;frm=1&amp;q=&amp;esrc=s&amp;sa=U&amp;ei=OmIzVbz5F5HLaOPggBA&amp;ved=0CDQQ9QEwDw&amp;usg=AFQjCNFTfPjfwW2T2n9EmJikc7C37fhOgQ" TargetMode="External"/><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hyperlink" Target="http://www.google.com/url?url=http://www.chateaux.info/lascombes/&amp;rct=j&amp;frm=1&amp;q=&amp;esrc=s&amp;sa=U&amp;ei=GGMzVeHWGYfYasCggOgK&amp;ved=0CBYQ9QEwAA&amp;usg=AFQjCNHmLttwtC-3I7HURi_eszl7EPauIQ" TargetMode="External"/><Relationship Id="rId4" Type="http://schemas.openxmlformats.org/officeDocument/2006/relationships/hyperlink" Target="http://www.google.com/url?url=http://premiumwines.lv/lv/francija/chateau-margaux&amp;rct=j&amp;frm=1&amp;q=&amp;esrc=s&amp;sa=U&amp;ei=-mEzVa6XOsmXauXFgJgC&amp;ved=0CBoQ9QEwAg&amp;usg=AFQjCNFPdMY0U9Ennhg9BPm0s6uBhRwCQg" TargetMode="Externa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url=http://premiumwines.lv/lv/francija/chateau-margaux&amp;rct=j&amp;frm=1&amp;q=&amp;esrc=s&amp;sa=U&amp;ei=-mEzVa6XOsmXauXFgJgC&amp;ved=0CBoQ9QEwAg&amp;usg=AFQjCNFPdMY0U9Ennhg9BPm0s6uBhRwCQ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url=http://premiumwines.lv/lv/francija/chateau-margaux&amp;rct=j&amp;frm=1&amp;q=&amp;esrc=s&amp;sa=U&amp;ei=-mEzVa6XOsmXauXFgJgC&amp;ved=0CBoQ9QEwAg&amp;usg=AFQjCNFPdMY0U9Ennhg9BPm0s6uBhRwCQ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lstStyle/>
          <a:p>
            <a:pPr algn="ctr"/>
            <a:r>
              <a:rPr lang="fr-FR" sz="4800" dirty="0" smtClean="0">
                <a:solidFill>
                  <a:srgbClr val="C00000"/>
                </a:solidFill>
              </a:rPr>
              <a:t>Soirée prestige 2015</a:t>
            </a:r>
            <a:endParaRPr lang="en-US" sz="4800" dirty="0">
              <a:solidFill>
                <a:srgbClr val="C00000"/>
              </a:solidFill>
            </a:endParaRPr>
          </a:p>
        </p:txBody>
      </p:sp>
      <p:sp>
        <p:nvSpPr>
          <p:cNvPr id="5" name="AutoShape 2" descr="Výsledok vyh&amp;lcaron;adávania obrázkov pre dopyt margau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Výsledok vyh&amp;lcaron;adávania obrázkov pre dopyt margau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Margaux enter 300x225 Margaux Bordeaux Wine Guide Best Chateau, Producers Character Sty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3886200" cy="29146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26274" y="609600"/>
            <a:ext cx="8972550" cy="1104901"/>
            <a:chOff x="152400" y="5638798"/>
            <a:chExt cx="8972550" cy="1104901"/>
          </a:xfrm>
        </p:grpSpPr>
        <p:pic>
          <p:nvPicPr>
            <p:cNvPr id="15" name="Picture 4" descr="https://encrypted-tbn2.gstatic.com/images?q=tbn:ANd9GcT6oHeDL_1EfX_QR_hU518o9-PFTBQtNVPM2QN7opFlkTnN-sJw2DHEWe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5638798"/>
              <a:ext cx="11049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0.gstatic.com/images?q=tbn:ANd9GcQ1iL-8lXIIKR4Uv20LSCBO7RC8e88eLkk-RTwUwVKZNg-wJeO-n-L-tI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676899"/>
              <a:ext cx="142875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0.gstatic.com/images?q=tbn:ANd9GcQLjeduycWkQzbfzSBxcxbmNZcQQ7w2haFF1EeNqJ3H4MltgY9D5tPWu2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5684520"/>
              <a:ext cx="704850" cy="9906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encrypted-tbn0.gstatic.com/images?q=tbn:ANd9GcQOOsOn-FzV9_RlbiD2l-O8EMdaLOu6jq3u0g1cqAy0Ju6S_2ycP1EEWQ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5655384"/>
              <a:ext cx="990600" cy="10488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encrypted-tbn2.gstatic.com/images?q=tbn:ANd9GcRZpiUms9tZTU2igb-HPEs-BF3kYWuZiIFhLR3L0YfMpc_cNIVMvWiaiQ">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691186"/>
              <a:ext cx="10287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s://encrypted-tbn2.gstatic.com/images?q=tbn:ANd9GcQo4TgjcnBpF-D983jB-mGuMbb922xw_6M0IP9nkI4fGdhmdJ6uJXWxCQ">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5669415"/>
              <a:ext cx="942975" cy="990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7294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le Coteau</a:t>
            </a:r>
            <a:endParaRPr lang="en-US" dirty="0"/>
          </a:p>
        </p:txBody>
      </p:sp>
      <p:sp>
        <p:nvSpPr>
          <p:cNvPr id="4" name="Content Placeholder 2"/>
          <p:cNvSpPr txBox="1">
            <a:spLocks/>
          </p:cNvSpPr>
          <p:nvPr/>
        </p:nvSpPr>
        <p:spPr>
          <a:xfrm>
            <a:off x="76200" y="1510937"/>
            <a:ext cx="8229601"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3A299"/>
              </a:buClr>
              <a:buNone/>
            </a:pPr>
            <a:r>
              <a:rPr lang="fr-FR" sz="1800" i="1" dirty="0" smtClean="0">
                <a:solidFill>
                  <a:srgbClr val="C00000"/>
                </a:solidFill>
              </a:rPr>
              <a:t>Un Margaux à un prix abordable issu d’une propriété familiale</a:t>
            </a:r>
          </a:p>
          <a:p>
            <a:pPr>
              <a:buClr>
                <a:srgbClr val="93A299"/>
              </a:buClr>
            </a:pPr>
            <a:r>
              <a:rPr lang="fr-FR" sz="1600" dirty="0" smtClean="0">
                <a:solidFill>
                  <a:srgbClr val="C00000"/>
                </a:solidFill>
              </a:rPr>
              <a:t>Domaine</a:t>
            </a:r>
          </a:p>
          <a:p>
            <a:pPr marL="274320" lvl="2" indent="0">
              <a:buClr>
                <a:srgbClr val="93A299"/>
              </a:buClr>
              <a:buNone/>
            </a:pPr>
            <a:r>
              <a:rPr lang="fr-FR" sz="1600" dirty="0">
                <a:solidFill>
                  <a:schemeClr val="bg1">
                    <a:lumMod val="50000"/>
                  </a:schemeClr>
                </a:solidFill>
                <a:latin typeface="Helvetica 45 Light" panose="020B0404020002020204" pitchFamily="34" charset="0"/>
              </a:rPr>
              <a:t>Une petite propriété  exploitée par la famille </a:t>
            </a:r>
            <a:r>
              <a:rPr lang="fr-FR" sz="1600" dirty="0" err="1">
                <a:solidFill>
                  <a:schemeClr val="bg1">
                    <a:lumMod val="50000"/>
                  </a:schemeClr>
                </a:solidFill>
                <a:latin typeface="Helvetica 45 Light" panose="020B0404020002020204" pitchFamily="34" charset="0"/>
              </a:rPr>
              <a:t>Léglise</a:t>
            </a:r>
            <a:r>
              <a:rPr lang="fr-FR" sz="1600" dirty="0">
                <a:solidFill>
                  <a:schemeClr val="bg1">
                    <a:lumMod val="50000"/>
                  </a:schemeClr>
                </a:solidFill>
                <a:latin typeface="Helvetica 45 Light" panose="020B0404020002020204" pitchFamily="34" charset="0"/>
              </a:rPr>
              <a:t>, une des dernières exploitations familiales de l'appellation Margaux. Les parcelles du Domaine sont voisines de celles des Châteaux </a:t>
            </a:r>
            <a:r>
              <a:rPr lang="fr-FR" sz="1600" dirty="0" err="1">
                <a:solidFill>
                  <a:schemeClr val="bg1">
                    <a:lumMod val="50000"/>
                  </a:schemeClr>
                </a:solidFill>
                <a:latin typeface="Helvetica 45 Light" panose="020B0404020002020204" pitchFamily="34" charset="0"/>
              </a:rPr>
              <a:t>Giscours</a:t>
            </a:r>
            <a:r>
              <a:rPr lang="fr-FR" sz="1600" dirty="0">
                <a:solidFill>
                  <a:schemeClr val="bg1">
                    <a:lumMod val="50000"/>
                  </a:schemeClr>
                </a:solidFill>
                <a:latin typeface="Helvetica 45 Light" panose="020B0404020002020204" pitchFamily="34" charset="0"/>
              </a:rPr>
              <a:t> et Du Tertre. Les 12 hectares du château Le Coteau sont situés sur la commune d’</a:t>
            </a:r>
            <a:r>
              <a:rPr lang="fr-FR" sz="1600" dirty="0" err="1">
                <a:solidFill>
                  <a:schemeClr val="bg1">
                    <a:lumMod val="50000"/>
                  </a:schemeClr>
                </a:solidFill>
                <a:latin typeface="Helvetica 45 Light" panose="020B0404020002020204" pitchFamily="34" charset="0"/>
              </a:rPr>
              <a:t>Arsac</a:t>
            </a:r>
            <a:r>
              <a:rPr lang="fr-FR" sz="1600" dirty="0">
                <a:solidFill>
                  <a:schemeClr val="bg1">
                    <a:lumMod val="50000"/>
                  </a:schemeClr>
                </a:solidFill>
                <a:latin typeface="Helvetica 45 Light" panose="020B0404020002020204" pitchFamily="34" charset="0"/>
              </a:rPr>
              <a:t>. . Ils travaillent de manière traditionnelle par exemple avec l’utilisation des labours. </a:t>
            </a:r>
            <a:endParaRPr lang="fr-FR" sz="1600" dirty="0" smtClean="0">
              <a:solidFill>
                <a:schemeClr val="bg1">
                  <a:lumMod val="50000"/>
                </a:schemeClr>
              </a:solidFill>
              <a:latin typeface="Helvetica 45 Light" panose="020B0404020002020204" pitchFamily="34" charset="0"/>
            </a:endParaRPr>
          </a:p>
          <a:p>
            <a:pPr>
              <a:buClr>
                <a:srgbClr val="93A299"/>
              </a:buClr>
            </a:pPr>
            <a:r>
              <a:rPr lang="fr-FR" sz="1600" dirty="0" smtClean="0">
                <a:solidFill>
                  <a:srgbClr val="C00000"/>
                </a:solidFill>
              </a:rPr>
              <a:t>Millésime</a:t>
            </a:r>
            <a:endParaRPr lang="fr-FR" sz="1600" dirty="0">
              <a:solidFill>
                <a:srgbClr val="C00000"/>
              </a:solidFill>
            </a:endParaRPr>
          </a:p>
          <a:p>
            <a:pPr marL="274320" lvl="2" indent="0">
              <a:buClr>
                <a:srgbClr val="93A299"/>
              </a:buClr>
              <a:buNone/>
            </a:pPr>
            <a:r>
              <a:rPr lang="fr-FR" sz="1600" dirty="0">
                <a:solidFill>
                  <a:schemeClr val="bg1">
                    <a:lumMod val="50000"/>
                  </a:schemeClr>
                </a:solidFill>
                <a:latin typeface="Helvetica 45 Light" panose="020B0404020002020204" pitchFamily="34" charset="0"/>
              </a:rPr>
              <a:t>2009 </a:t>
            </a:r>
            <a:r>
              <a:rPr lang="fr-FR" sz="1600" dirty="0" smtClean="0">
                <a:solidFill>
                  <a:schemeClr val="bg1">
                    <a:lumMod val="50000"/>
                  </a:schemeClr>
                </a:solidFill>
                <a:latin typeface="Helvetica 45 Light" panose="020B0404020002020204" pitchFamily="34" charset="0"/>
              </a:rPr>
              <a:t>… un </a:t>
            </a:r>
            <a:r>
              <a:rPr lang="fr-FR" sz="1600" dirty="0">
                <a:solidFill>
                  <a:schemeClr val="bg1">
                    <a:lumMod val="50000"/>
                  </a:schemeClr>
                </a:solidFill>
                <a:latin typeface="Helvetica 45 Light" panose="020B0404020002020204" pitchFamily="34" charset="0"/>
              </a:rPr>
              <a:t>Millésime exceptionnel, dans la lignée des 2005 et 2010 mais des vins déjà délicieux pour une bonne part même s'ils sont loin de </a:t>
            </a:r>
            <a:r>
              <a:rPr lang="fr-FR" sz="1600" dirty="0" smtClean="0">
                <a:solidFill>
                  <a:schemeClr val="bg1">
                    <a:lumMod val="50000"/>
                  </a:schemeClr>
                </a:solidFill>
                <a:latin typeface="Helvetica 45 Light" panose="020B0404020002020204" pitchFamily="34" charset="0"/>
              </a:rPr>
              <a:t>l'apogée. Hachette 2013 **.</a:t>
            </a:r>
            <a:endParaRPr lang="fr-FR" sz="1600" dirty="0">
              <a:solidFill>
                <a:schemeClr val="bg1">
                  <a:lumMod val="50000"/>
                </a:schemeClr>
              </a:solidFill>
              <a:latin typeface="Helvetica 45 Light" panose="020B0404020002020204" pitchFamily="34" charset="0"/>
            </a:endParaRPr>
          </a:p>
          <a:p>
            <a:pPr>
              <a:buClr>
                <a:srgbClr val="93A299"/>
              </a:buClr>
            </a:pPr>
            <a:r>
              <a:rPr lang="fr-FR" sz="1600" dirty="0" smtClean="0">
                <a:solidFill>
                  <a:srgbClr val="C00000"/>
                </a:solidFill>
              </a:rPr>
              <a:t>Cépages</a:t>
            </a:r>
            <a:endParaRPr lang="fr-FR" sz="1600" dirty="0">
              <a:solidFill>
                <a:srgbClr val="C00000"/>
              </a:solidFill>
            </a:endParaRPr>
          </a:p>
          <a:p>
            <a:pPr marL="274320" lvl="2" indent="0">
              <a:buClr>
                <a:srgbClr val="93A299"/>
              </a:buClr>
              <a:buNone/>
            </a:pPr>
            <a:r>
              <a:rPr lang="fr-FR" sz="1600" dirty="0" smtClean="0">
                <a:solidFill>
                  <a:schemeClr val="bg1">
                    <a:lumMod val="50000"/>
                  </a:schemeClr>
                </a:solidFill>
                <a:latin typeface="Helvetica 45 Light" panose="020B0404020002020204" pitchFamily="34" charset="0"/>
              </a:rPr>
              <a:t>Cabernet-sauvignon </a:t>
            </a:r>
            <a:r>
              <a:rPr lang="fr-FR" sz="1600" dirty="0">
                <a:solidFill>
                  <a:schemeClr val="bg1">
                    <a:lumMod val="50000"/>
                  </a:schemeClr>
                </a:solidFill>
                <a:latin typeface="Helvetica 45 Light" panose="020B0404020002020204" pitchFamily="34" charset="0"/>
              </a:rPr>
              <a:t>65%, merlot 25%, cabernet-franc 8% et petit-</a:t>
            </a:r>
            <a:r>
              <a:rPr lang="fr-FR" sz="1600" dirty="0" err="1">
                <a:solidFill>
                  <a:schemeClr val="bg1">
                    <a:lumMod val="50000"/>
                  </a:schemeClr>
                </a:solidFill>
                <a:latin typeface="Helvetica 45 Light" panose="020B0404020002020204" pitchFamily="34" charset="0"/>
              </a:rPr>
              <a:t>verdot</a:t>
            </a:r>
            <a:r>
              <a:rPr lang="fr-FR" sz="1600" dirty="0">
                <a:solidFill>
                  <a:schemeClr val="bg1">
                    <a:lumMod val="50000"/>
                  </a:schemeClr>
                </a:solidFill>
                <a:latin typeface="Helvetica 45 Light" panose="020B0404020002020204" pitchFamily="34" charset="0"/>
              </a:rPr>
              <a:t> 2</a:t>
            </a:r>
            <a:r>
              <a:rPr lang="fr-FR" sz="1600" dirty="0" smtClean="0">
                <a:solidFill>
                  <a:schemeClr val="bg1">
                    <a:lumMod val="50000"/>
                  </a:schemeClr>
                </a:solidFill>
                <a:latin typeface="Helvetica 45 Light" panose="020B0404020002020204" pitchFamily="34" charset="0"/>
              </a:rPr>
              <a:t>%.</a:t>
            </a:r>
            <a:endParaRPr lang="fr-FR" sz="1600" dirty="0">
              <a:solidFill>
                <a:schemeClr val="bg1">
                  <a:lumMod val="50000"/>
                </a:schemeClr>
              </a:solidFill>
              <a:latin typeface="Helvetica 45 Light" panose="020B0404020002020204" pitchFamily="34" charset="0"/>
            </a:endParaRPr>
          </a:p>
          <a:p>
            <a:pPr>
              <a:buClr>
                <a:srgbClr val="93A299"/>
              </a:buClr>
            </a:pPr>
            <a:r>
              <a:rPr lang="fr-FR" sz="1600" dirty="0" smtClean="0">
                <a:solidFill>
                  <a:srgbClr val="C00000"/>
                </a:solidFill>
              </a:rPr>
              <a:t>Vinification </a:t>
            </a:r>
            <a:endParaRPr lang="fr-FR" sz="1600" dirty="0">
              <a:solidFill>
                <a:srgbClr val="C00000"/>
              </a:solidFill>
            </a:endParaRPr>
          </a:p>
          <a:p>
            <a:pPr marL="274320" lvl="1" indent="0">
              <a:buClr>
                <a:srgbClr val="93A299"/>
              </a:buClr>
              <a:buNone/>
            </a:pPr>
            <a:r>
              <a:rPr lang="fr-FR" sz="1600" dirty="0" smtClean="0">
                <a:solidFill>
                  <a:schemeClr val="bg1">
                    <a:lumMod val="50000"/>
                  </a:schemeClr>
                </a:solidFill>
                <a:latin typeface="Helvetica 45 Light" panose="020B0404020002020204" pitchFamily="34" charset="0"/>
              </a:rPr>
              <a:t>Elevage </a:t>
            </a:r>
            <a:r>
              <a:rPr lang="fr-FR" sz="1600" dirty="0">
                <a:solidFill>
                  <a:schemeClr val="bg1">
                    <a:lumMod val="50000"/>
                  </a:schemeClr>
                </a:solidFill>
                <a:latin typeface="Helvetica 45 Light" panose="020B0404020002020204" pitchFamily="34" charset="0"/>
              </a:rPr>
              <a:t>de 16 mois en barriques, dont un tiers de neuves</a:t>
            </a:r>
            <a:r>
              <a:rPr lang="fr-FR" sz="1600" dirty="0" smtClean="0">
                <a:solidFill>
                  <a:schemeClr val="bg1">
                    <a:lumMod val="50000"/>
                  </a:schemeClr>
                </a:solidFill>
                <a:latin typeface="Helvetica 45 Light" panose="020B0404020002020204" pitchFamily="34" charset="0"/>
              </a:rPr>
              <a:t>.</a:t>
            </a:r>
            <a:endParaRPr lang="fr-FR" sz="1600" dirty="0">
              <a:solidFill>
                <a:schemeClr val="bg1">
                  <a:lumMod val="50000"/>
                </a:schemeClr>
              </a:solidFill>
              <a:latin typeface="Helvetica 45 Light" panose="020B0404020002020204" pitchFamily="34" charset="0"/>
            </a:endParaRPr>
          </a:p>
          <a:p>
            <a:pPr>
              <a:buClr>
                <a:srgbClr val="93A299"/>
              </a:buClr>
            </a:pPr>
            <a:r>
              <a:rPr lang="fr-FR" sz="1600" dirty="0" smtClean="0">
                <a:solidFill>
                  <a:srgbClr val="C00000"/>
                </a:solidFill>
              </a:rPr>
              <a:t>Dégustation</a:t>
            </a:r>
            <a:endParaRPr lang="fr-FR" sz="1600" dirty="0">
              <a:solidFill>
                <a:srgbClr val="C00000"/>
              </a:solidFill>
            </a:endParaRPr>
          </a:p>
          <a:p>
            <a:pPr marL="274320" lvl="1" indent="0">
              <a:buClr>
                <a:srgbClr val="93A299"/>
              </a:buClr>
              <a:buNone/>
            </a:pPr>
            <a:r>
              <a:rPr lang="fr-FR" sz="1600" dirty="0" smtClean="0">
                <a:solidFill>
                  <a:schemeClr val="bg1">
                    <a:lumMod val="50000"/>
                  </a:schemeClr>
                </a:solidFill>
                <a:latin typeface="Helvetica 45 Light" panose="020B0404020002020204" pitchFamily="34" charset="0"/>
              </a:rPr>
              <a:t>Charpenté</a:t>
            </a:r>
            <a:r>
              <a:rPr lang="fr-FR" sz="1600" dirty="0">
                <a:solidFill>
                  <a:schemeClr val="bg1">
                    <a:lumMod val="50000"/>
                  </a:schemeClr>
                </a:solidFill>
                <a:latin typeface="Helvetica 45 Light" panose="020B0404020002020204" pitchFamily="34" charset="0"/>
              </a:rPr>
              <a:t>, aux tannins soyeux et bien enrobés, au nez intense de cassis, avec des </a:t>
            </a:r>
            <a:r>
              <a:rPr lang="fr-FR" sz="1600" dirty="0" smtClean="0">
                <a:solidFill>
                  <a:schemeClr val="bg1">
                    <a:lumMod val="50000"/>
                  </a:schemeClr>
                </a:solidFill>
                <a:latin typeface="Helvetica 45 Light" panose="020B0404020002020204" pitchFamily="34" charset="0"/>
              </a:rPr>
              <a:t>notes boisées </a:t>
            </a:r>
            <a:r>
              <a:rPr lang="fr-FR" sz="1600" dirty="0">
                <a:solidFill>
                  <a:schemeClr val="bg1">
                    <a:lumMod val="50000"/>
                  </a:schemeClr>
                </a:solidFill>
                <a:latin typeface="Helvetica 45 Light" panose="020B0404020002020204" pitchFamily="34" charset="0"/>
              </a:rPr>
              <a:t>et épicées. </a:t>
            </a:r>
            <a:r>
              <a:rPr lang="fr-FR" sz="1600" dirty="0" smtClean="0">
                <a:solidFill>
                  <a:schemeClr val="bg1">
                    <a:lumMod val="50000"/>
                  </a:schemeClr>
                </a:solidFill>
                <a:latin typeface="Helvetica 45 Light" panose="020B0404020002020204" pitchFamily="34" charset="0"/>
              </a:rPr>
              <a:t>Robe </a:t>
            </a:r>
            <a:r>
              <a:rPr lang="fr-FR" sz="1600" dirty="0">
                <a:solidFill>
                  <a:schemeClr val="bg1">
                    <a:lumMod val="50000"/>
                  </a:schemeClr>
                </a:solidFill>
                <a:latin typeface="Helvetica 45 Light" panose="020B0404020002020204" pitchFamily="34" charset="0"/>
              </a:rPr>
              <a:t>d'une teinte aubergine très soutenue, </a:t>
            </a:r>
            <a:r>
              <a:rPr lang="fr-FR" sz="1600" dirty="0" smtClean="0">
                <a:solidFill>
                  <a:schemeClr val="bg1">
                    <a:lumMod val="50000"/>
                  </a:schemeClr>
                </a:solidFill>
                <a:latin typeface="Helvetica 45 Light" panose="020B0404020002020204" pitchFamily="34" charset="0"/>
              </a:rPr>
              <a:t>bouquet </a:t>
            </a:r>
            <a:r>
              <a:rPr lang="fr-FR" sz="1600" dirty="0">
                <a:solidFill>
                  <a:schemeClr val="bg1">
                    <a:lumMod val="50000"/>
                  </a:schemeClr>
                </a:solidFill>
                <a:latin typeface="Helvetica 45 Light" panose="020B0404020002020204" pitchFamily="34" charset="0"/>
              </a:rPr>
              <a:t>fruité ( cassis, mûre) et épicé ( girofle et poivre). Le palais se révèle à la fois souple, frais, dense et puissant. </a:t>
            </a:r>
            <a:endParaRPr lang="fr-FR" sz="1600" dirty="0" smtClean="0">
              <a:solidFill>
                <a:srgbClr val="C00000"/>
              </a:solidFill>
              <a:latin typeface="Helvetica 45 Light" panose="020B0404020002020204" pitchFamily="34" charset="0"/>
            </a:endParaRPr>
          </a:p>
          <a:p>
            <a:pPr lvl="1">
              <a:buClr>
                <a:srgbClr val="93A299"/>
              </a:buClr>
            </a:pPr>
            <a:endParaRPr lang="fr-FR" sz="1600" dirty="0">
              <a:solidFill>
                <a:srgbClr val="C00000"/>
              </a:solidFill>
            </a:endParaRPr>
          </a:p>
        </p:txBody>
      </p:sp>
      <p:pic>
        <p:nvPicPr>
          <p:cNvPr id="10242" name="Picture 2" descr="http://static.wixstatic.com/media/45859b_96f59e86680d4a548411df832345c3ac.jpeg_srz_502_327_85_22_0.50_1.20_0.00_jpeg_sr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56" y="381000"/>
            <a:ext cx="2632044"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74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o4TgjcnBpF-D983jB-mGuMbb922xw_6M0IP9nkI4fGdhmdJ6uJXWxC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
            <a:ext cx="1600201" cy="16810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err="1" smtClean="0">
                <a:solidFill>
                  <a:srgbClr val="C00000"/>
                </a:solidFill>
              </a:rPr>
              <a:t>Malescot</a:t>
            </a:r>
            <a:r>
              <a:rPr lang="fr-FR" dirty="0" smtClean="0">
                <a:solidFill>
                  <a:srgbClr val="C00000"/>
                </a:solidFill>
              </a:rPr>
              <a:t> St </a:t>
            </a:r>
            <a:r>
              <a:rPr lang="fr-FR" dirty="0" err="1" smtClean="0">
                <a:solidFill>
                  <a:srgbClr val="C00000"/>
                </a:solidFill>
              </a:rPr>
              <a:t>Exupery</a:t>
            </a:r>
            <a:endParaRPr lang="en-US" dirty="0"/>
          </a:p>
        </p:txBody>
      </p:sp>
      <p:pic>
        <p:nvPicPr>
          <p:cNvPr id="1028" name="Picture 4" descr="Displaying Chateau Malescot Saint-Exupéry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600200"/>
            <a:ext cx="628650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146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Qo4TgjcnBpF-D983jB-mGuMbb922xw_6M0IP9nkI4fGdhmdJ6uJXWxC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
            <a:ext cx="1600201" cy="16810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err="1" smtClean="0">
                <a:solidFill>
                  <a:srgbClr val="C00000"/>
                </a:solidFill>
              </a:rPr>
              <a:t>Malescot</a:t>
            </a:r>
            <a:r>
              <a:rPr lang="fr-FR" dirty="0" smtClean="0">
                <a:solidFill>
                  <a:srgbClr val="C00000"/>
                </a:solidFill>
              </a:rPr>
              <a:t> St </a:t>
            </a:r>
            <a:r>
              <a:rPr lang="fr-FR" dirty="0" err="1" smtClean="0">
                <a:solidFill>
                  <a:srgbClr val="C00000"/>
                </a:solidFill>
              </a:rPr>
              <a:t>Exupery</a:t>
            </a:r>
            <a:endParaRPr lang="en-US" dirty="0"/>
          </a:p>
        </p:txBody>
      </p:sp>
      <p:sp>
        <p:nvSpPr>
          <p:cNvPr id="4" name="Content Placeholder 2"/>
          <p:cNvSpPr txBox="1">
            <a:spLocks/>
          </p:cNvSpPr>
          <p:nvPr/>
        </p:nvSpPr>
        <p:spPr>
          <a:xfrm>
            <a:off x="76200" y="1371600"/>
            <a:ext cx="8839200"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3A299"/>
              </a:buClr>
              <a:buFont typeface="Arial" pitchFamily="34" charset="0"/>
              <a:buNone/>
            </a:pPr>
            <a:r>
              <a:rPr lang="fr-FR" sz="1800" i="1" dirty="0">
                <a:solidFill>
                  <a:srgbClr val="C00000"/>
                </a:solidFill>
              </a:rPr>
              <a:t>La devise du château est semper ad </a:t>
            </a:r>
            <a:r>
              <a:rPr lang="fr-FR" sz="1800" i="1" dirty="0" err="1">
                <a:solidFill>
                  <a:srgbClr val="C00000"/>
                </a:solidFill>
              </a:rPr>
              <a:t>altum</a:t>
            </a:r>
            <a:r>
              <a:rPr lang="fr-FR" sz="1800" i="1" dirty="0">
                <a:solidFill>
                  <a:srgbClr val="C00000"/>
                </a:solidFill>
              </a:rPr>
              <a:t> – toujours plus haut.</a:t>
            </a:r>
            <a:endParaRPr lang="fr-FR" sz="1800" i="1" dirty="0" smtClean="0">
              <a:solidFill>
                <a:srgbClr val="C00000"/>
              </a:solidFill>
            </a:endParaRPr>
          </a:p>
          <a:p>
            <a:pPr>
              <a:buClr>
                <a:srgbClr val="93A299"/>
              </a:buClr>
            </a:pPr>
            <a:r>
              <a:rPr lang="fr-FR" sz="1600" dirty="0" smtClean="0">
                <a:solidFill>
                  <a:srgbClr val="C00000"/>
                </a:solidFill>
              </a:rPr>
              <a:t>Domaine</a:t>
            </a:r>
            <a:endParaRPr lang="fr-FR" sz="1600" dirty="0">
              <a:solidFill>
                <a:srgbClr val="FFFFFF">
                  <a:lumMod val="50000"/>
                </a:srgbClr>
              </a:solidFill>
              <a:latin typeface="Helvetica 45 Light" panose="020B0404020002020204" pitchFamily="34" charset="0"/>
            </a:endParaRPr>
          </a:p>
          <a:p>
            <a:pPr marL="274320" lvl="2"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Domaine datant du </a:t>
            </a:r>
            <a:r>
              <a:rPr lang="fr-FR" sz="1600" dirty="0">
                <a:solidFill>
                  <a:srgbClr val="FFFFFF">
                    <a:lumMod val="50000"/>
                  </a:srgbClr>
                </a:solidFill>
                <a:latin typeface="Helvetica 45 Light" panose="020B0404020002020204" pitchFamily="34" charset="0"/>
              </a:rPr>
              <a:t>XVIème siècle, </a:t>
            </a:r>
            <a:r>
              <a:rPr lang="fr-FR" sz="1600" dirty="0" smtClean="0">
                <a:solidFill>
                  <a:srgbClr val="FFFFFF">
                    <a:lumMod val="50000"/>
                  </a:srgbClr>
                </a:solidFill>
                <a:latin typeface="Helvetica 45 Light" panose="020B0404020002020204" pitchFamily="34" charset="0"/>
              </a:rPr>
              <a:t>Filiation lointaine</a:t>
            </a:r>
            <a:r>
              <a:rPr lang="fr-FR" sz="1600" dirty="0">
                <a:solidFill>
                  <a:srgbClr val="FFFFFF">
                    <a:lumMod val="50000"/>
                  </a:srgbClr>
                </a:solidFill>
                <a:latin typeface="Helvetica 45 Light" panose="020B0404020002020204" pitchFamily="34" charset="0"/>
              </a:rPr>
              <a:t>, avec le célèbre aviateur dont la famille fut propriétaire des lieux au cours du 19ème </a:t>
            </a:r>
            <a:r>
              <a:rPr lang="fr-FR" sz="1600" dirty="0" smtClean="0">
                <a:solidFill>
                  <a:srgbClr val="FFFFFF">
                    <a:lumMod val="50000"/>
                  </a:srgbClr>
                </a:solidFill>
                <a:latin typeface="Helvetica 45 Light" panose="020B0404020002020204" pitchFamily="34" charset="0"/>
              </a:rPr>
              <a:t>siècle ; la famille </a:t>
            </a:r>
            <a:r>
              <a:rPr lang="fr-FR" sz="1600" dirty="0" err="1">
                <a:solidFill>
                  <a:srgbClr val="FFFFFF">
                    <a:lumMod val="50000"/>
                  </a:srgbClr>
                </a:solidFill>
                <a:latin typeface="Helvetica 45 Light" panose="020B0404020002020204" pitchFamily="34" charset="0"/>
              </a:rPr>
              <a:t>Zuger</a:t>
            </a:r>
            <a:r>
              <a:rPr lang="fr-FR" sz="1600" dirty="0">
                <a:solidFill>
                  <a:srgbClr val="FFFFFF">
                    <a:lumMod val="50000"/>
                  </a:srgbClr>
                </a:solidFill>
                <a:latin typeface="Helvetica 45 Light" panose="020B0404020002020204" pitchFamily="34" charset="0"/>
              </a:rPr>
              <a:t>, </a:t>
            </a:r>
            <a:r>
              <a:rPr lang="fr-FR" sz="1600" dirty="0" smtClean="0">
                <a:solidFill>
                  <a:srgbClr val="FFFFFF">
                    <a:lumMod val="50000"/>
                  </a:srgbClr>
                </a:solidFill>
                <a:latin typeface="Helvetica 45 Light" panose="020B0404020002020204" pitchFamily="34" charset="0"/>
              </a:rPr>
              <a:t>est aux commandes depuis 1955 toujours </a:t>
            </a:r>
            <a:r>
              <a:rPr lang="fr-FR" sz="1600" dirty="0">
                <a:solidFill>
                  <a:srgbClr val="FFFFFF">
                    <a:lumMod val="50000"/>
                  </a:srgbClr>
                </a:solidFill>
                <a:latin typeface="Helvetica 45 Light" panose="020B0404020002020204" pitchFamily="34" charset="0"/>
              </a:rPr>
              <a:t>aux commandes à travers Jean-Luc, troisième du </a:t>
            </a:r>
            <a:r>
              <a:rPr lang="fr-FR" sz="1600" dirty="0" smtClean="0">
                <a:solidFill>
                  <a:srgbClr val="FFFFFF">
                    <a:lumMod val="50000"/>
                  </a:srgbClr>
                </a:solidFill>
                <a:latin typeface="Helvetica 45 Light" panose="020B0404020002020204" pitchFamily="34" charset="0"/>
              </a:rPr>
              <a:t>nom.</a:t>
            </a:r>
          </a:p>
          <a:p>
            <a:pPr marL="274320" lvl="2"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23 hectares de vigne (production 154 000 bouteilles)</a:t>
            </a:r>
            <a:endParaRPr lang="fr-FR" sz="1600" dirty="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Millésime</a:t>
            </a:r>
            <a:endParaRPr lang="fr-FR" sz="1600" dirty="0">
              <a:solidFill>
                <a:srgbClr val="C00000"/>
              </a:solidFill>
            </a:endParaRPr>
          </a:p>
          <a:p>
            <a:pPr marL="274320" lvl="2" indent="0">
              <a:buClr>
                <a:srgbClr val="93A299"/>
              </a:buClr>
              <a:buFont typeface="Arial" pitchFamily="34" charset="0"/>
              <a:buNone/>
            </a:pPr>
            <a:r>
              <a:rPr lang="fr-FR" sz="1600" dirty="0">
                <a:solidFill>
                  <a:srgbClr val="FFFFFF">
                    <a:lumMod val="50000"/>
                  </a:srgbClr>
                </a:solidFill>
                <a:latin typeface="Helvetica 45 Light" panose="020B0404020002020204" pitchFamily="34" charset="0"/>
              </a:rPr>
              <a:t>2004 … </a:t>
            </a:r>
            <a:r>
              <a:rPr lang="fr-FR" sz="1600" dirty="0" smtClean="0">
                <a:solidFill>
                  <a:srgbClr val="FFFFFF">
                    <a:lumMod val="50000"/>
                  </a:srgbClr>
                </a:solidFill>
                <a:latin typeface="Helvetica 45 Light" panose="020B0404020002020204" pitchFamily="34" charset="0"/>
              </a:rPr>
              <a:t>le </a:t>
            </a:r>
            <a:r>
              <a:rPr lang="fr-FR" sz="1600" dirty="0">
                <a:solidFill>
                  <a:srgbClr val="FFFFFF">
                    <a:lumMod val="50000"/>
                  </a:srgbClr>
                </a:solidFill>
                <a:latin typeface="Helvetica 45 Light" panose="020B0404020002020204" pitchFamily="34" charset="0"/>
              </a:rPr>
              <a:t>débourrement s'avéra être plus tardif ; en cause, un printemps sec et frais. L’été s’est très bien passé avec une alternance entre pluie, soleil, fraîcheur et chaleur. Les raisins ont pu être amenés à une parfaite maturité. </a:t>
            </a:r>
            <a:r>
              <a:rPr lang="fr-FR" sz="1600" dirty="0" smtClean="0">
                <a:solidFill>
                  <a:srgbClr val="FFFFFF">
                    <a:lumMod val="50000"/>
                  </a:srgbClr>
                </a:solidFill>
                <a:latin typeface="Helvetica 45 Light" panose="020B0404020002020204" pitchFamily="34" charset="0"/>
              </a:rPr>
              <a:t>Un </a:t>
            </a:r>
            <a:r>
              <a:rPr lang="fr-FR" sz="1600" dirty="0">
                <a:solidFill>
                  <a:srgbClr val="FFFFFF">
                    <a:lumMod val="50000"/>
                  </a:srgbClr>
                </a:solidFill>
                <a:latin typeface="Helvetica 45 Light" panose="020B0404020002020204" pitchFamily="34" charset="0"/>
              </a:rPr>
              <a:t>très bon millésime notamment </a:t>
            </a:r>
            <a:r>
              <a:rPr lang="fr-FR" sz="1600" dirty="0" smtClean="0">
                <a:solidFill>
                  <a:srgbClr val="FFFFFF">
                    <a:lumMod val="50000"/>
                  </a:srgbClr>
                </a:solidFill>
                <a:latin typeface="Helvetica 45 Light" panose="020B0404020002020204" pitchFamily="34" charset="0"/>
              </a:rPr>
              <a:t>en Margaux</a:t>
            </a:r>
            <a:r>
              <a:rPr lang="fr-FR" sz="1600" dirty="0">
                <a:solidFill>
                  <a:srgbClr val="FFFFFF">
                    <a:lumMod val="50000"/>
                  </a:srgbClr>
                </a:solidFill>
                <a:latin typeface="Helvetica 45 Light" panose="020B0404020002020204" pitchFamily="34" charset="0"/>
              </a:rPr>
              <a:t>. </a:t>
            </a:r>
          </a:p>
          <a:p>
            <a:pPr>
              <a:buClr>
                <a:srgbClr val="93A299"/>
              </a:buClr>
            </a:pPr>
            <a:r>
              <a:rPr lang="fr-FR" sz="1600" dirty="0" smtClean="0">
                <a:solidFill>
                  <a:srgbClr val="C00000"/>
                </a:solidFill>
              </a:rPr>
              <a:t>Cépages</a:t>
            </a:r>
            <a:endParaRPr lang="fr-FR" sz="1600" dirty="0">
              <a:solidFill>
                <a:srgbClr val="C00000"/>
              </a:solidFill>
            </a:endParaRPr>
          </a:p>
          <a:p>
            <a:pPr marL="274320" lvl="2"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Cabernet-sauvignon 50%, </a:t>
            </a:r>
            <a:r>
              <a:rPr lang="fr-FR" sz="1600" dirty="0">
                <a:solidFill>
                  <a:srgbClr val="FFFFFF">
                    <a:lumMod val="50000"/>
                  </a:srgbClr>
                </a:solidFill>
                <a:latin typeface="Helvetica 45 Light" panose="020B0404020002020204" pitchFamily="34" charset="0"/>
              </a:rPr>
              <a:t>merlot </a:t>
            </a:r>
            <a:r>
              <a:rPr lang="fr-FR" sz="1600" dirty="0" smtClean="0">
                <a:solidFill>
                  <a:srgbClr val="FFFFFF">
                    <a:lumMod val="50000"/>
                  </a:srgbClr>
                </a:solidFill>
                <a:latin typeface="Helvetica 45 Light" panose="020B0404020002020204" pitchFamily="34" charset="0"/>
              </a:rPr>
              <a:t>35</a:t>
            </a:r>
            <a:r>
              <a:rPr lang="fr-FR" sz="1600" dirty="0">
                <a:solidFill>
                  <a:srgbClr val="FFFFFF">
                    <a:lumMod val="50000"/>
                  </a:srgbClr>
                </a:solidFill>
                <a:latin typeface="Helvetica 45 Light" panose="020B0404020002020204" pitchFamily="34" charset="0"/>
              </a:rPr>
              <a:t>%, cabernet-franc </a:t>
            </a:r>
            <a:r>
              <a:rPr lang="fr-FR" sz="1600" dirty="0" smtClean="0">
                <a:solidFill>
                  <a:srgbClr val="FFFFFF">
                    <a:lumMod val="50000"/>
                  </a:srgbClr>
                </a:solidFill>
                <a:latin typeface="Helvetica 45 Light" panose="020B0404020002020204" pitchFamily="34" charset="0"/>
              </a:rPr>
              <a:t>10% </a:t>
            </a:r>
            <a:r>
              <a:rPr lang="fr-FR" sz="1600" dirty="0">
                <a:solidFill>
                  <a:srgbClr val="FFFFFF">
                    <a:lumMod val="50000"/>
                  </a:srgbClr>
                </a:solidFill>
                <a:latin typeface="Helvetica 45 Light" panose="020B0404020002020204" pitchFamily="34" charset="0"/>
              </a:rPr>
              <a:t>et petit-</a:t>
            </a:r>
            <a:r>
              <a:rPr lang="fr-FR" sz="1600" dirty="0" err="1">
                <a:solidFill>
                  <a:srgbClr val="FFFFFF">
                    <a:lumMod val="50000"/>
                  </a:srgbClr>
                </a:solidFill>
                <a:latin typeface="Helvetica 45 Light" panose="020B0404020002020204" pitchFamily="34" charset="0"/>
              </a:rPr>
              <a:t>verdot</a:t>
            </a:r>
            <a:r>
              <a:rPr lang="fr-FR" sz="1600" dirty="0">
                <a:solidFill>
                  <a:srgbClr val="FFFFFF">
                    <a:lumMod val="50000"/>
                  </a:srgbClr>
                </a:solidFill>
                <a:latin typeface="Helvetica 45 Light" panose="020B0404020002020204" pitchFamily="34" charset="0"/>
              </a:rPr>
              <a:t> </a:t>
            </a:r>
            <a:r>
              <a:rPr lang="fr-FR" sz="1600" dirty="0" smtClean="0">
                <a:solidFill>
                  <a:srgbClr val="FFFFFF">
                    <a:lumMod val="50000"/>
                  </a:srgbClr>
                </a:solidFill>
                <a:latin typeface="Helvetica 45 Light" panose="020B0404020002020204" pitchFamily="34" charset="0"/>
              </a:rPr>
              <a:t>5%.</a:t>
            </a:r>
          </a:p>
          <a:p>
            <a:pPr marL="274320" lvl="2"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Vignes de 35 ans en moyenne (50 ans pour certaines)</a:t>
            </a:r>
            <a:endParaRPr lang="fr-FR" sz="1600" dirty="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Vinification </a:t>
            </a:r>
            <a:endParaRPr lang="fr-FR" sz="1600" dirty="0">
              <a:solidFill>
                <a:srgbClr val="C00000"/>
              </a:solidFill>
            </a:endParaRPr>
          </a:p>
          <a:p>
            <a:pPr marL="274320" lvl="1"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Elevage </a:t>
            </a:r>
            <a:r>
              <a:rPr lang="fr-FR" sz="1600" dirty="0">
                <a:solidFill>
                  <a:srgbClr val="FFFFFF">
                    <a:lumMod val="50000"/>
                  </a:srgbClr>
                </a:solidFill>
                <a:latin typeface="Helvetica 45 Light" panose="020B0404020002020204" pitchFamily="34" charset="0"/>
              </a:rPr>
              <a:t>de </a:t>
            </a:r>
            <a:r>
              <a:rPr lang="fr-FR" sz="1600" dirty="0" smtClean="0">
                <a:solidFill>
                  <a:srgbClr val="FFFFFF">
                    <a:lumMod val="50000"/>
                  </a:srgbClr>
                </a:solidFill>
                <a:latin typeface="Helvetica 45 Light" panose="020B0404020002020204" pitchFamily="34" charset="0"/>
              </a:rPr>
              <a:t>14 à 16 </a:t>
            </a:r>
            <a:r>
              <a:rPr lang="fr-FR" sz="1600" dirty="0">
                <a:solidFill>
                  <a:srgbClr val="FFFFFF">
                    <a:lumMod val="50000"/>
                  </a:srgbClr>
                </a:solidFill>
                <a:latin typeface="Helvetica 45 Light" panose="020B0404020002020204" pitchFamily="34" charset="0"/>
              </a:rPr>
              <a:t>mois en </a:t>
            </a:r>
            <a:r>
              <a:rPr lang="fr-FR" sz="1600" dirty="0" smtClean="0">
                <a:solidFill>
                  <a:srgbClr val="FFFFFF">
                    <a:lumMod val="50000"/>
                  </a:srgbClr>
                </a:solidFill>
                <a:latin typeface="Helvetica 45 Light" panose="020B0404020002020204" pitchFamily="34" charset="0"/>
              </a:rPr>
              <a:t>barriques neuves avant assemblage.</a:t>
            </a:r>
            <a:endParaRPr lang="fr-FR" sz="1600" dirty="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Dégustation</a:t>
            </a:r>
            <a:endParaRPr lang="fr-FR" sz="1600" dirty="0">
              <a:solidFill>
                <a:srgbClr val="C00000"/>
              </a:solidFill>
            </a:endParaRPr>
          </a:p>
          <a:p>
            <a:pPr marL="274320" lvl="1"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Robe </a:t>
            </a:r>
            <a:r>
              <a:rPr lang="fr-FR" sz="1600" dirty="0">
                <a:solidFill>
                  <a:srgbClr val="FFFFFF">
                    <a:lumMod val="50000"/>
                  </a:srgbClr>
                </a:solidFill>
                <a:latin typeface="Helvetica 45 Light" panose="020B0404020002020204" pitchFamily="34" charset="0"/>
              </a:rPr>
              <a:t>vermillon </a:t>
            </a:r>
            <a:r>
              <a:rPr lang="fr-FR" sz="1600" dirty="0" smtClean="0">
                <a:solidFill>
                  <a:srgbClr val="FFFFFF">
                    <a:lumMod val="50000"/>
                  </a:srgbClr>
                </a:solidFill>
                <a:latin typeface="Helvetica 45 Light" panose="020B0404020002020204" pitchFamily="34" charset="0"/>
              </a:rPr>
              <a:t> aux reflets déjà tuilés ; Nez complexe : boisé </a:t>
            </a:r>
            <a:r>
              <a:rPr lang="fr-FR" sz="1600" dirty="0">
                <a:solidFill>
                  <a:srgbClr val="FFFFFF">
                    <a:lumMod val="50000"/>
                  </a:srgbClr>
                </a:solidFill>
                <a:latin typeface="Helvetica 45 Light" panose="020B0404020002020204" pitchFamily="34" charset="0"/>
              </a:rPr>
              <a:t>dominant </a:t>
            </a:r>
            <a:r>
              <a:rPr lang="fr-FR" sz="1600" dirty="0" smtClean="0">
                <a:solidFill>
                  <a:srgbClr val="FFFFFF">
                    <a:lumMod val="50000"/>
                  </a:srgbClr>
                </a:solidFill>
                <a:latin typeface="Helvetica 45 Light" panose="020B0404020002020204" pitchFamily="34" charset="0"/>
              </a:rPr>
              <a:t>avec des notes d‘évolution (animal</a:t>
            </a:r>
            <a:r>
              <a:rPr lang="fr-FR" sz="1600" dirty="0">
                <a:solidFill>
                  <a:srgbClr val="FFFFFF">
                    <a:lumMod val="50000"/>
                  </a:srgbClr>
                </a:solidFill>
                <a:latin typeface="Helvetica 45 Light" panose="020B0404020002020204" pitchFamily="34" charset="0"/>
              </a:rPr>
              <a:t>, </a:t>
            </a:r>
            <a:r>
              <a:rPr lang="fr-FR" sz="1600" dirty="0" smtClean="0">
                <a:solidFill>
                  <a:srgbClr val="FFFFFF">
                    <a:lumMod val="50000"/>
                  </a:srgbClr>
                </a:solidFill>
                <a:latin typeface="Helvetica 45 Light" panose="020B0404020002020204" pitchFamily="34" charset="0"/>
              </a:rPr>
              <a:t>champignon …) mais aussi fruits </a:t>
            </a:r>
            <a:r>
              <a:rPr lang="fr-FR" sz="1600" dirty="0">
                <a:solidFill>
                  <a:srgbClr val="FFFFFF">
                    <a:lumMod val="50000"/>
                  </a:srgbClr>
                </a:solidFill>
                <a:latin typeface="Helvetica 45 Light" panose="020B0404020002020204" pitchFamily="34" charset="0"/>
              </a:rPr>
              <a:t>rouges </a:t>
            </a:r>
            <a:r>
              <a:rPr lang="fr-FR" sz="1600" dirty="0" smtClean="0">
                <a:solidFill>
                  <a:srgbClr val="FFFFFF">
                    <a:lumMod val="50000"/>
                  </a:srgbClr>
                </a:solidFill>
                <a:latin typeface="Helvetica 45 Light" panose="020B0404020002020204" pitchFamily="34" charset="0"/>
              </a:rPr>
              <a:t>/ noirs, pain</a:t>
            </a:r>
            <a:r>
              <a:rPr lang="fr-FR" sz="1600" dirty="0">
                <a:solidFill>
                  <a:srgbClr val="FFFFFF">
                    <a:lumMod val="50000"/>
                  </a:srgbClr>
                </a:solidFill>
                <a:latin typeface="Helvetica 45 Light" panose="020B0404020002020204" pitchFamily="34" charset="0"/>
              </a:rPr>
              <a:t>, brioche</a:t>
            </a:r>
            <a:r>
              <a:rPr lang="fr-FR" sz="1600" dirty="0" smtClean="0">
                <a:solidFill>
                  <a:srgbClr val="FFFFFF">
                    <a:lumMod val="50000"/>
                  </a:srgbClr>
                </a:solidFill>
                <a:latin typeface="Helvetica 45 Light" panose="020B0404020002020204" pitchFamily="34" charset="0"/>
              </a:rPr>
              <a:t>... Bouche finement boisée, ample, tanins </a:t>
            </a:r>
            <a:r>
              <a:rPr lang="fr-FR" sz="1600" dirty="0">
                <a:solidFill>
                  <a:srgbClr val="FFFFFF">
                    <a:lumMod val="50000"/>
                  </a:srgbClr>
                </a:solidFill>
                <a:latin typeface="Helvetica 45 Light" panose="020B0404020002020204" pitchFamily="34" charset="0"/>
              </a:rPr>
              <a:t>fermes</a:t>
            </a:r>
            <a:endParaRPr lang="fr-FR" sz="1600" dirty="0">
              <a:solidFill>
                <a:srgbClr val="C00000"/>
              </a:solidFill>
            </a:endParaRPr>
          </a:p>
        </p:txBody>
      </p:sp>
    </p:spTree>
    <p:extLst>
      <p:ext uri="{BB962C8B-B14F-4D97-AF65-F5344CB8AC3E}">
        <p14:creationId xmlns:p14="http://schemas.microsoft.com/office/powerpoint/2010/main" val="3217562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err="1" smtClean="0">
                <a:solidFill>
                  <a:srgbClr val="C00000"/>
                </a:solidFill>
              </a:rPr>
              <a:t>Cantenac</a:t>
            </a:r>
            <a:r>
              <a:rPr lang="fr-FR" dirty="0" smtClean="0">
                <a:solidFill>
                  <a:srgbClr val="C00000"/>
                </a:solidFill>
              </a:rPr>
              <a:t>-Brown</a:t>
            </a:r>
            <a:endParaRPr lang="en-US" dirty="0"/>
          </a:p>
        </p:txBody>
      </p:sp>
      <p:pic>
        <p:nvPicPr>
          <p:cNvPr id="2050" name="Picture 2" descr="Displaying Chateau Cantenac Brow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391275" cy="4714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encrypted-tbn0.gstatic.com/images?q=tbn:ANd9GcQOOsOn-FzV9_RlbiD2l-O8EMdaLOu6jq3u0g1cqAy0Ju6S_2ycP1EEWQ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81000"/>
            <a:ext cx="1295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87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err="1" smtClean="0">
                <a:solidFill>
                  <a:srgbClr val="C00000"/>
                </a:solidFill>
              </a:rPr>
              <a:t>Cantenac</a:t>
            </a:r>
            <a:r>
              <a:rPr lang="fr-FR" dirty="0" smtClean="0">
                <a:solidFill>
                  <a:srgbClr val="C00000"/>
                </a:solidFill>
              </a:rPr>
              <a:t>-Brown</a:t>
            </a:r>
            <a:endParaRPr lang="en-US" dirty="0"/>
          </a:p>
        </p:txBody>
      </p:sp>
      <p:sp>
        <p:nvSpPr>
          <p:cNvPr id="4" name="Content Placeholder 2"/>
          <p:cNvSpPr txBox="1">
            <a:spLocks/>
          </p:cNvSpPr>
          <p:nvPr/>
        </p:nvSpPr>
        <p:spPr>
          <a:xfrm>
            <a:off x="76200" y="1143000"/>
            <a:ext cx="9067800"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endParaRPr lang="fr-FR" sz="1600" dirty="0" smtClean="0">
              <a:solidFill>
                <a:srgbClr val="C00000"/>
              </a:solidFill>
            </a:endParaRPr>
          </a:p>
          <a:p>
            <a:pPr>
              <a:buClr>
                <a:srgbClr val="93A299"/>
              </a:buClr>
            </a:pPr>
            <a:r>
              <a:rPr lang="fr-FR" sz="1600" dirty="0" smtClean="0">
                <a:solidFill>
                  <a:srgbClr val="C00000"/>
                </a:solidFill>
              </a:rPr>
              <a:t>Domaine</a:t>
            </a:r>
            <a:endParaRPr lang="fr-FR" sz="1600" dirty="0">
              <a:solidFill>
                <a:srgbClr val="FFFFFF">
                  <a:lumMod val="50000"/>
                </a:srgbClr>
              </a:solidFill>
              <a:latin typeface="Helvetica 45 Light" panose="020B0404020002020204" pitchFamily="34" charset="0"/>
            </a:endParaRPr>
          </a:p>
          <a:p>
            <a:pPr marL="274320" lvl="2" indent="0">
              <a:buClr>
                <a:srgbClr val="93A299"/>
              </a:buClr>
              <a:buFont typeface="Arial" pitchFamily="34" charset="0"/>
              <a:buNone/>
            </a:pPr>
            <a:r>
              <a:rPr lang="fr-FR" sz="1600" dirty="0">
                <a:solidFill>
                  <a:srgbClr val="FFFFFF">
                    <a:lumMod val="50000"/>
                  </a:srgbClr>
                </a:solidFill>
                <a:latin typeface="Helvetica 45 Light" panose="020B0404020002020204" pitchFamily="34" charset="0"/>
              </a:rPr>
              <a:t>Au début du 19e siècle, John Lewis Brown, </a:t>
            </a:r>
            <a:r>
              <a:rPr lang="fr-FR" sz="1600" dirty="0" smtClean="0">
                <a:solidFill>
                  <a:srgbClr val="FFFFFF">
                    <a:lumMod val="50000"/>
                  </a:srgbClr>
                </a:solidFill>
                <a:latin typeface="Helvetica 45 Light" panose="020B0404020002020204" pitchFamily="34" charset="0"/>
              </a:rPr>
              <a:t>d'origine </a:t>
            </a:r>
            <a:r>
              <a:rPr lang="fr-FR" sz="1600" dirty="0">
                <a:solidFill>
                  <a:srgbClr val="FFFFFF">
                    <a:lumMod val="50000"/>
                  </a:srgbClr>
                </a:solidFill>
                <a:latin typeface="Helvetica 45 Light" panose="020B0404020002020204" pitchFamily="34" charset="0"/>
              </a:rPr>
              <a:t>écossaise, achète le vignoble. Il imagine un château de style Renaissance anglaise (</a:t>
            </a:r>
            <a:r>
              <a:rPr lang="fr-FR" sz="1600" dirty="0" err="1">
                <a:solidFill>
                  <a:srgbClr val="FFFFFF">
                    <a:lumMod val="50000"/>
                  </a:srgbClr>
                </a:solidFill>
                <a:latin typeface="Helvetica 45 Light" panose="020B0404020002020204" pitchFamily="34" charset="0"/>
              </a:rPr>
              <a:t>tudor</a:t>
            </a:r>
            <a:r>
              <a:rPr lang="fr-FR" sz="1600" dirty="0">
                <a:solidFill>
                  <a:srgbClr val="FFFFFF">
                    <a:lumMod val="50000"/>
                  </a:srgbClr>
                </a:solidFill>
                <a:latin typeface="Helvetica 45 Light" panose="020B0404020002020204" pitchFamily="34" charset="0"/>
              </a:rPr>
              <a:t>) . En vingt-cinq ans, le cru a connu trois propriétaires : La Compagnie du Midi jusqu’en 1987, Axa Millésimes jusqu’en 2005 et enfin l’homme d’affaires d’origine syrienne Simon </a:t>
            </a:r>
            <a:r>
              <a:rPr lang="fr-FR" sz="1600" dirty="0" err="1">
                <a:solidFill>
                  <a:srgbClr val="FFFFFF">
                    <a:lumMod val="50000"/>
                  </a:srgbClr>
                </a:solidFill>
                <a:latin typeface="Helvetica 45 Light" panose="020B0404020002020204" pitchFamily="34" charset="0"/>
              </a:rPr>
              <a:t>Halabi</a:t>
            </a:r>
            <a:r>
              <a:rPr lang="fr-FR" sz="1600" dirty="0">
                <a:solidFill>
                  <a:srgbClr val="FFFFFF">
                    <a:lumMod val="50000"/>
                  </a:srgbClr>
                </a:solidFill>
                <a:latin typeface="Helvetica 45 Light" panose="020B0404020002020204" pitchFamily="34" charset="0"/>
              </a:rPr>
              <a:t>. </a:t>
            </a:r>
            <a:r>
              <a:rPr lang="fr-FR" sz="1600" dirty="0" smtClean="0">
                <a:solidFill>
                  <a:srgbClr val="FFFFFF">
                    <a:lumMod val="50000"/>
                  </a:srgbClr>
                </a:solidFill>
                <a:latin typeface="Helvetica 45 Light" panose="020B0404020002020204" pitchFamily="34" charset="0"/>
              </a:rPr>
              <a:t>Sous </a:t>
            </a:r>
            <a:r>
              <a:rPr lang="fr-FR" sz="1600" dirty="0">
                <a:solidFill>
                  <a:srgbClr val="FFFFFF">
                    <a:lumMod val="50000"/>
                  </a:srgbClr>
                </a:solidFill>
                <a:latin typeface="Helvetica 45 Light" panose="020B0404020002020204" pitchFamily="34" charset="0"/>
              </a:rPr>
              <a:t>la direction de José </a:t>
            </a:r>
            <a:r>
              <a:rPr lang="fr-FR" sz="1600" dirty="0" err="1">
                <a:solidFill>
                  <a:srgbClr val="FFFFFF">
                    <a:lumMod val="50000"/>
                  </a:srgbClr>
                </a:solidFill>
                <a:latin typeface="Helvetica 45 Light" panose="020B0404020002020204" pitchFamily="34" charset="0"/>
              </a:rPr>
              <a:t>Sanfins</a:t>
            </a:r>
            <a:r>
              <a:rPr lang="fr-FR" sz="1600" dirty="0">
                <a:solidFill>
                  <a:srgbClr val="FFFFFF">
                    <a:lumMod val="50000"/>
                  </a:srgbClr>
                </a:solidFill>
                <a:latin typeface="Helvetica 45 Light" panose="020B0404020002020204" pitchFamily="34" charset="0"/>
              </a:rPr>
              <a:t>, </a:t>
            </a:r>
            <a:r>
              <a:rPr lang="fr-FR" sz="1600" dirty="0" smtClean="0">
                <a:solidFill>
                  <a:srgbClr val="FFFFFF">
                    <a:lumMod val="50000"/>
                  </a:srgbClr>
                </a:solidFill>
                <a:latin typeface="Helvetica 45 Light" panose="020B0404020002020204" pitchFamily="34" charset="0"/>
              </a:rPr>
              <a:t>la </a:t>
            </a:r>
            <a:r>
              <a:rPr lang="fr-FR" sz="1600" dirty="0">
                <a:solidFill>
                  <a:srgbClr val="FFFFFF">
                    <a:lumMod val="50000"/>
                  </a:srgbClr>
                </a:solidFill>
                <a:latin typeface="Helvetica 45 Light" panose="020B0404020002020204" pitchFamily="34" charset="0"/>
              </a:rPr>
              <a:t>conduite du vignoble est devenue respectueuse de l'environnement </a:t>
            </a:r>
            <a:r>
              <a:rPr lang="fr-FR" sz="1600" dirty="0" smtClean="0">
                <a:solidFill>
                  <a:srgbClr val="FFFFFF">
                    <a:lumMod val="50000"/>
                  </a:srgbClr>
                </a:solidFill>
                <a:latin typeface="Helvetica 45 Light" panose="020B0404020002020204" pitchFamily="34" charset="0"/>
              </a:rPr>
              <a:t>et </a:t>
            </a:r>
            <a:r>
              <a:rPr lang="fr-FR" sz="1600" dirty="0">
                <a:solidFill>
                  <a:srgbClr val="FFFFFF">
                    <a:lumMod val="50000"/>
                  </a:srgbClr>
                </a:solidFill>
                <a:latin typeface="Helvetica 45 Light" panose="020B0404020002020204" pitchFamily="34" charset="0"/>
              </a:rPr>
              <a:t>les rendements sont parfaitement </a:t>
            </a:r>
            <a:r>
              <a:rPr lang="fr-FR" sz="1600" dirty="0" smtClean="0">
                <a:solidFill>
                  <a:srgbClr val="FFFFFF">
                    <a:lumMod val="50000"/>
                  </a:srgbClr>
                </a:solidFill>
                <a:latin typeface="Helvetica 45 Light" panose="020B0404020002020204" pitchFamily="34" charset="0"/>
              </a:rPr>
              <a:t>maîtrisés. </a:t>
            </a:r>
            <a:r>
              <a:rPr lang="fr-FR" sz="1600" dirty="0">
                <a:solidFill>
                  <a:srgbClr val="FFFFFF">
                    <a:lumMod val="50000"/>
                  </a:srgbClr>
                </a:solidFill>
                <a:latin typeface="Helvetica 45 Light" panose="020B0404020002020204" pitchFamily="34" charset="0"/>
              </a:rPr>
              <a:t>42 hectares de vigne (production </a:t>
            </a:r>
            <a:r>
              <a:rPr lang="fr-FR" sz="1600" dirty="0" smtClean="0">
                <a:solidFill>
                  <a:srgbClr val="FFFFFF">
                    <a:lumMod val="50000"/>
                  </a:srgbClr>
                </a:solidFill>
                <a:latin typeface="Helvetica 45 Light" panose="020B0404020002020204" pitchFamily="34" charset="0"/>
              </a:rPr>
              <a:t>140 000 </a:t>
            </a:r>
            <a:r>
              <a:rPr lang="fr-FR" sz="1600" dirty="0">
                <a:solidFill>
                  <a:srgbClr val="FFFFFF">
                    <a:lumMod val="50000"/>
                  </a:srgbClr>
                </a:solidFill>
                <a:latin typeface="Helvetica 45 Light" panose="020B0404020002020204" pitchFamily="34" charset="0"/>
              </a:rPr>
              <a:t>bouteilles)</a:t>
            </a:r>
          </a:p>
          <a:p>
            <a:pPr marL="274320" lvl="2" indent="0">
              <a:buClr>
                <a:srgbClr val="93A299"/>
              </a:buClr>
              <a:buFont typeface="Arial" pitchFamily="34" charset="0"/>
              <a:buNone/>
            </a:pPr>
            <a:r>
              <a:rPr lang="fr-FR" sz="1600" dirty="0" smtClean="0">
                <a:solidFill>
                  <a:srgbClr val="C00000"/>
                </a:solidFill>
              </a:rPr>
              <a:t>Millésime</a:t>
            </a:r>
            <a:endParaRPr lang="fr-FR" sz="1600" dirty="0">
              <a:solidFill>
                <a:srgbClr val="C00000"/>
              </a:solidFill>
            </a:endParaRPr>
          </a:p>
          <a:p>
            <a:pPr marL="274320" lvl="2" indent="0">
              <a:buClr>
                <a:srgbClr val="93A299"/>
              </a:buClr>
              <a:buFont typeface="Arial" pitchFamily="34" charset="0"/>
              <a:buNone/>
            </a:pPr>
            <a:r>
              <a:rPr lang="fr-FR" sz="1600" dirty="0">
                <a:solidFill>
                  <a:srgbClr val="FFFFFF">
                    <a:lumMod val="50000"/>
                  </a:srgbClr>
                </a:solidFill>
                <a:latin typeface="Helvetica 45 Light" panose="020B0404020002020204" pitchFamily="34" charset="0"/>
              </a:rPr>
              <a:t>2008 … </a:t>
            </a:r>
            <a:r>
              <a:rPr lang="fr-FR" sz="1600" dirty="0" smtClean="0">
                <a:solidFill>
                  <a:srgbClr val="FFFFFF">
                    <a:lumMod val="50000"/>
                  </a:srgbClr>
                </a:solidFill>
                <a:latin typeface="Helvetica 45 Light" panose="020B0404020002020204" pitchFamily="34" charset="0"/>
              </a:rPr>
              <a:t>le </a:t>
            </a:r>
            <a:r>
              <a:rPr lang="fr-FR" sz="1600" dirty="0">
                <a:solidFill>
                  <a:srgbClr val="FFFFFF">
                    <a:lumMod val="50000"/>
                  </a:srgbClr>
                </a:solidFill>
                <a:latin typeface="Helvetica 45 Light" panose="020B0404020002020204" pitchFamily="34" charset="0"/>
              </a:rPr>
              <a:t>froid arriva avec retard, au printemps, avec des gels matinaux ; au château Margaux fut utilisé un système d’aspersion antigel ! Le cycle végétatif fut ralenti et la vigne fragilisée avec des attaques de mildiou. </a:t>
            </a:r>
            <a:r>
              <a:rPr lang="fr-FR" sz="1600" dirty="0" smtClean="0">
                <a:solidFill>
                  <a:srgbClr val="FFFFFF">
                    <a:lumMod val="50000"/>
                  </a:srgbClr>
                </a:solidFill>
                <a:latin typeface="Helvetica 45 Light" panose="020B0404020002020204" pitchFamily="34" charset="0"/>
              </a:rPr>
              <a:t>Un </a:t>
            </a:r>
            <a:r>
              <a:rPr lang="fr-FR" sz="1600" dirty="0">
                <a:solidFill>
                  <a:srgbClr val="FFFFFF">
                    <a:lumMod val="50000"/>
                  </a:srgbClr>
                </a:solidFill>
                <a:latin typeface="Helvetica 45 Light" panose="020B0404020002020204" pitchFamily="34" charset="0"/>
              </a:rPr>
              <a:t>climat plus </a:t>
            </a:r>
            <a:r>
              <a:rPr lang="fr-FR" sz="1600" dirty="0" smtClean="0">
                <a:solidFill>
                  <a:srgbClr val="FFFFFF">
                    <a:lumMod val="50000"/>
                  </a:srgbClr>
                </a:solidFill>
                <a:latin typeface="Helvetica 45 Light" panose="020B0404020002020204" pitchFamily="34" charset="0"/>
              </a:rPr>
              <a:t>frais s’étala </a:t>
            </a:r>
            <a:r>
              <a:rPr lang="fr-FR" sz="1600" dirty="0">
                <a:solidFill>
                  <a:srgbClr val="FFFFFF">
                    <a:lumMod val="50000"/>
                  </a:srgbClr>
                </a:solidFill>
                <a:latin typeface="Helvetica 45 Light" panose="020B0404020002020204" pitchFamily="34" charset="0"/>
              </a:rPr>
              <a:t>jusqu’en </a:t>
            </a:r>
            <a:r>
              <a:rPr lang="fr-FR" sz="1600" dirty="0" smtClean="0">
                <a:solidFill>
                  <a:srgbClr val="FFFFFF">
                    <a:lumMod val="50000"/>
                  </a:srgbClr>
                </a:solidFill>
                <a:latin typeface="Helvetica 45 Light" panose="020B0404020002020204" pitchFamily="34" charset="0"/>
              </a:rPr>
              <a:t>septembre et ce </a:t>
            </a:r>
            <a:r>
              <a:rPr lang="fr-FR" sz="1600" dirty="0">
                <a:solidFill>
                  <a:srgbClr val="FFFFFF">
                    <a:lumMod val="50000"/>
                  </a:srgbClr>
                </a:solidFill>
                <a:latin typeface="Helvetica 45 Light" panose="020B0404020002020204" pitchFamily="34" charset="0"/>
              </a:rPr>
              <a:t>n’est qu’à la toute fin de septembre </a:t>
            </a:r>
            <a:r>
              <a:rPr lang="fr-FR" sz="1600" dirty="0" smtClean="0">
                <a:solidFill>
                  <a:srgbClr val="FFFFFF">
                    <a:lumMod val="50000"/>
                  </a:srgbClr>
                </a:solidFill>
                <a:latin typeface="Helvetica 45 Light" panose="020B0404020002020204" pitchFamily="34" charset="0"/>
              </a:rPr>
              <a:t>que </a:t>
            </a:r>
            <a:r>
              <a:rPr lang="fr-FR" sz="1600" dirty="0">
                <a:solidFill>
                  <a:srgbClr val="FFFFFF">
                    <a:lumMod val="50000"/>
                  </a:srgbClr>
                </a:solidFill>
                <a:latin typeface="Helvetica 45 Light" panose="020B0404020002020204" pitchFamily="34" charset="0"/>
              </a:rPr>
              <a:t>les vendanges eurent lieu sous un soleil radieux et une hygrométrie parfaite. </a:t>
            </a:r>
            <a:r>
              <a:rPr lang="fr-FR" sz="1600" dirty="0" smtClean="0">
                <a:solidFill>
                  <a:srgbClr val="FFFFFF">
                    <a:lumMod val="50000"/>
                  </a:srgbClr>
                </a:solidFill>
                <a:latin typeface="Helvetica 45 Light" panose="020B0404020002020204" pitchFamily="34" charset="0"/>
              </a:rPr>
              <a:t>Millésime qualifié de bon.</a:t>
            </a:r>
          </a:p>
          <a:p>
            <a:pPr>
              <a:buClr>
                <a:srgbClr val="93A299"/>
              </a:buClr>
            </a:pPr>
            <a:r>
              <a:rPr lang="fr-FR" sz="1600" dirty="0" smtClean="0">
                <a:solidFill>
                  <a:srgbClr val="C00000"/>
                </a:solidFill>
              </a:rPr>
              <a:t>Cépages</a:t>
            </a:r>
          </a:p>
          <a:p>
            <a:pPr marL="274320" lvl="2"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Cabernet-sauvignon 65%, </a:t>
            </a:r>
            <a:r>
              <a:rPr lang="fr-FR" sz="1600" dirty="0">
                <a:solidFill>
                  <a:srgbClr val="FFFFFF">
                    <a:lumMod val="50000"/>
                  </a:srgbClr>
                </a:solidFill>
                <a:latin typeface="Helvetica 45 Light" panose="020B0404020002020204" pitchFamily="34" charset="0"/>
              </a:rPr>
              <a:t>merlot </a:t>
            </a:r>
            <a:r>
              <a:rPr lang="fr-FR" sz="1600" dirty="0" smtClean="0">
                <a:solidFill>
                  <a:srgbClr val="FFFFFF">
                    <a:lumMod val="50000"/>
                  </a:srgbClr>
                </a:solidFill>
                <a:latin typeface="Helvetica 45 Light" panose="020B0404020002020204" pitchFamily="34" charset="0"/>
              </a:rPr>
              <a:t>30%, </a:t>
            </a:r>
            <a:r>
              <a:rPr lang="fr-FR" sz="1600" dirty="0">
                <a:solidFill>
                  <a:srgbClr val="FFFFFF">
                    <a:lumMod val="50000"/>
                  </a:srgbClr>
                </a:solidFill>
                <a:latin typeface="Helvetica 45 Light" panose="020B0404020002020204" pitchFamily="34" charset="0"/>
              </a:rPr>
              <a:t>cabernet-franc </a:t>
            </a:r>
            <a:r>
              <a:rPr lang="fr-FR" sz="1600" dirty="0" smtClean="0">
                <a:solidFill>
                  <a:srgbClr val="FFFFFF">
                    <a:lumMod val="50000"/>
                  </a:srgbClr>
                </a:solidFill>
                <a:latin typeface="Helvetica 45 Light" panose="020B0404020002020204" pitchFamily="34" charset="0"/>
              </a:rPr>
              <a:t>5% ; Vignes de 35 ans en moyenne</a:t>
            </a:r>
            <a:endParaRPr lang="fr-FR" sz="1600" dirty="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Vinification </a:t>
            </a:r>
            <a:endParaRPr lang="fr-FR" sz="1600" dirty="0">
              <a:solidFill>
                <a:srgbClr val="C00000"/>
              </a:solidFill>
            </a:endParaRPr>
          </a:p>
          <a:p>
            <a:pPr marL="274320" lvl="1"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Elevage </a:t>
            </a:r>
            <a:r>
              <a:rPr lang="fr-FR" sz="1600" dirty="0">
                <a:solidFill>
                  <a:srgbClr val="FFFFFF">
                    <a:lumMod val="50000"/>
                  </a:srgbClr>
                </a:solidFill>
                <a:latin typeface="Helvetica 45 Light" panose="020B0404020002020204" pitchFamily="34" charset="0"/>
              </a:rPr>
              <a:t>de </a:t>
            </a:r>
            <a:r>
              <a:rPr lang="fr-FR" sz="1600" dirty="0" smtClean="0">
                <a:solidFill>
                  <a:srgbClr val="FFFFFF">
                    <a:lumMod val="50000"/>
                  </a:srgbClr>
                </a:solidFill>
                <a:latin typeface="Helvetica 45 Light" panose="020B0404020002020204" pitchFamily="34" charset="0"/>
              </a:rPr>
              <a:t>12 à 15 </a:t>
            </a:r>
            <a:r>
              <a:rPr lang="fr-FR" sz="1600" dirty="0">
                <a:solidFill>
                  <a:srgbClr val="FFFFFF">
                    <a:lumMod val="50000"/>
                  </a:srgbClr>
                </a:solidFill>
                <a:latin typeface="Helvetica 45 Light" panose="020B0404020002020204" pitchFamily="34" charset="0"/>
              </a:rPr>
              <a:t>mois en </a:t>
            </a:r>
            <a:r>
              <a:rPr lang="fr-FR" sz="1600" dirty="0" smtClean="0">
                <a:solidFill>
                  <a:srgbClr val="FFFFFF">
                    <a:lumMod val="50000"/>
                  </a:srgbClr>
                </a:solidFill>
                <a:latin typeface="Helvetica 45 Light" panose="020B0404020002020204" pitchFamily="34" charset="0"/>
              </a:rPr>
              <a:t>barriques neuves (50% ; les 50% autres ont 1 an) après assemblage</a:t>
            </a:r>
            <a:endParaRPr lang="fr-FR" sz="1600" dirty="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Dégustation</a:t>
            </a:r>
            <a:endParaRPr lang="fr-FR" sz="1600" dirty="0">
              <a:solidFill>
                <a:srgbClr val="C00000"/>
              </a:solidFill>
            </a:endParaRPr>
          </a:p>
          <a:p>
            <a:pPr marL="274320" lvl="1" indent="0">
              <a:buClr>
                <a:srgbClr val="93A299"/>
              </a:buClr>
              <a:buFont typeface="Arial" pitchFamily="34" charset="0"/>
              <a:buNone/>
            </a:pPr>
            <a:r>
              <a:rPr lang="fr-FR" sz="1600" dirty="0">
                <a:solidFill>
                  <a:srgbClr val="FFFFFF">
                    <a:lumMod val="50000"/>
                  </a:srgbClr>
                </a:solidFill>
                <a:latin typeface="Helvetica 45 Light" panose="020B0404020002020204" pitchFamily="34" charset="0"/>
              </a:rPr>
              <a:t>Nez bien ouvert, très épicé. Le fruit est mûr et généreux, servi par une belle fraîcheur qui donne de l'équilibre et du relief en bouche. Finale marquée par les épices.</a:t>
            </a:r>
            <a:endParaRPr lang="fr-FR" sz="1600" dirty="0">
              <a:solidFill>
                <a:srgbClr val="C00000"/>
              </a:solidFill>
            </a:endParaRPr>
          </a:p>
        </p:txBody>
      </p:sp>
      <p:pic>
        <p:nvPicPr>
          <p:cNvPr id="5" name="Picture 6" descr="https://encrypted-tbn0.gstatic.com/images?q=tbn:ANd9GcQOOsOn-FzV9_RlbiD2l-O8EMdaLOu6jq3u0g1cqAy0Ju6S_2ycP1EEWQ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81000"/>
            <a:ext cx="1295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02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2.gstatic.com/images?q=tbn:ANd9GcT6oHeDL_1EfX_QR_hU518o9-PFTBQtNVPM2QN7opFlkTnN-sJw2DHEWe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606" y="381000"/>
            <a:ext cx="1828800" cy="18288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err="1" smtClean="0">
                <a:solidFill>
                  <a:srgbClr val="C00000"/>
                </a:solidFill>
              </a:rPr>
              <a:t>Brane</a:t>
            </a:r>
            <a:r>
              <a:rPr lang="fr-FR" dirty="0" err="1">
                <a:solidFill>
                  <a:srgbClr val="C00000"/>
                </a:solidFill>
              </a:rPr>
              <a:t>-</a:t>
            </a:r>
            <a:r>
              <a:rPr lang="fr-FR" dirty="0" err="1" smtClean="0">
                <a:solidFill>
                  <a:srgbClr val="C00000"/>
                </a:solidFill>
              </a:rPr>
              <a:t>Cantenac</a:t>
            </a:r>
            <a:endParaRPr lang="en-US" dirty="0"/>
          </a:p>
        </p:txBody>
      </p:sp>
      <p:pic>
        <p:nvPicPr>
          <p:cNvPr id="5124" name="Picture 4" descr="Displaying Chateau+Brane+Cantena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841247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72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err="1" smtClean="0">
                <a:solidFill>
                  <a:srgbClr val="C00000"/>
                </a:solidFill>
              </a:rPr>
              <a:t>Brane-Cantenac</a:t>
            </a:r>
            <a:endParaRPr lang="en-US" dirty="0"/>
          </a:p>
        </p:txBody>
      </p:sp>
      <p:sp>
        <p:nvSpPr>
          <p:cNvPr id="4" name="Content Placeholder 2"/>
          <p:cNvSpPr txBox="1">
            <a:spLocks/>
          </p:cNvSpPr>
          <p:nvPr/>
        </p:nvSpPr>
        <p:spPr>
          <a:xfrm>
            <a:off x="76200" y="1143000"/>
            <a:ext cx="9067800"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endParaRPr lang="fr-FR" sz="1600" dirty="0" smtClean="0">
              <a:solidFill>
                <a:srgbClr val="C00000"/>
              </a:solidFill>
            </a:endParaRPr>
          </a:p>
          <a:p>
            <a:pPr>
              <a:buClr>
                <a:srgbClr val="93A299"/>
              </a:buClr>
            </a:pPr>
            <a:r>
              <a:rPr lang="fr-FR" sz="1600" dirty="0" smtClean="0">
                <a:solidFill>
                  <a:srgbClr val="C00000"/>
                </a:solidFill>
              </a:rPr>
              <a:t>Domaine</a:t>
            </a:r>
            <a:endParaRPr lang="fr-FR" sz="1600" dirty="0">
              <a:solidFill>
                <a:srgbClr val="FFFFFF">
                  <a:lumMod val="50000"/>
                </a:srgbClr>
              </a:solidFill>
              <a:latin typeface="Helvetica 45 Light" panose="020B0404020002020204" pitchFamily="34" charset="0"/>
            </a:endParaRPr>
          </a:p>
          <a:p>
            <a:pPr marL="274320" lvl="2" indent="0">
              <a:buClr>
                <a:srgbClr val="93A299"/>
              </a:buClr>
              <a:buNone/>
            </a:pPr>
            <a:r>
              <a:rPr lang="fr-FR" sz="1600" dirty="0">
                <a:solidFill>
                  <a:srgbClr val="FFFFFF">
                    <a:lumMod val="50000"/>
                  </a:srgbClr>
                </a:solidFill>
                <a:latin typeface="Helvetica 45 Light" panose="020B0404020002020204" pitchFamily="34" charset="0"/>
                <a:hlinkClick r:id="rId2"/>
              </a:rPr>
              <a:t>http://</a:t>
            </a:r>
            <a:r>
              <a:rPr lang="fr-FR" sz="1600" dirty="0" smtClean="0">
                <a:solidFill>
                  <a:srgbClr val="FFFFFF">
                    <a:lumMod val="50000"/>
                  </a:srgbClr>
                </a:solidFill>
                <a:latin typeface="Helvetica 45 Light" panose="020B0404020002020204" pitchFamily="34" charset="0"/>
                <a:hlinkClick r:id="rId2"/>
              </a:rPr>
              <a:t>www.kewego.fr/video/35317d7d79es.html</a:t>
            </a:r>
            <a:endParaRPr lang="fr-FR" sz="1600" dirty="0" smtClean="0">
              <a:solidFill>
                <a:srgbClr val="FFFFFF">
                  <a:lumMod val="50000"/>
                </a:srgbClr>
              </a:solidFill>
              <a:latin typeface="Helvetica 45 Light" panose="020B0404020002020204" pitchFamily="34" charset="0"/>
            </a:endParaRPr>
          </a:p>
          <a:p>
            <a:pPr marL="274320" lvl="2" indent="0">
              <a:buClr>
                <a:srgbClr val="93A299"/>
              </a:buClr>
              <a:buNone/>
            </a:pPr>
            <a:endParaRPr lang="fr-FR" sz="1600" dirty="0">
              <a:solidFill>
                <a:srgbClr val="FFFFFF">
                  <a:lumMod val="50000"/>
                </a:srgbClr>
              </a:solidFill>
              <a:latin typeface="Helvetica 45 Light" panose="020B0404020002020204" pitchFamily="34" charset="0"/>
            </a:endParaRPr>
          </a:p>
          <a:p>
            <a:pPr marL="274320" lvl="2" indent="0">
              <a:buClr>
                <a:srgbClr val="93A299"/>
              </a:buClr>
              <a:buFont typeface="Arial" pitchFamily="34" charset="0"/>
              <a:buNone/>
            </a:pPr>
            <a:r>
              <a:rPr lang="fr-FR" sz="1600" dirty="0" smtClean="0">
                <a:solidFill>
                  <a:srgbClr val="C00000"/>
                </a:solidFill>
              </a:rPr>
              <a:t>Millésime</a:t>
            </a:r>
            <a:endParaRPr lang="fr-FR" sz="1600" dirty="0">
              <a:solidFill>
                <a:srgbClr val="C00000"/>
              </a:solidFill>
            </a:endParaRPr>
          </a:p>
          <a:p>
            <a:pPr marL="274320" lvl="2" indent="0">
              <a:buClr>
                <a:srgbClr val="93A299"/>
              </a:buClr>
              <a:buNone/>
            </a:pPr>
            <a:r>
              <a:rPr lang="fr-FR" sz="1600" dirty="0" smtClean="0">
                <a:solidFill>
                  <a:srgbClr val="FFFFFF">
                    <a:lumMod val="50000"/>
                  </a:srgbClr>
                </a:solidFill>
                <a:latin typeface="Helvetica 45 Light" panose="020B0404020002020204" pitchFamily="34" charset="0"/>
              </a:rPr>
              <a:t>1998</a:t>
            </a:r>
            <a:r>
              <a:rPr lang="fr-FR" sz="1600" dirty="0">
                <a:solidFill>
                  <a:srgbClr val="FFFFFF">
                    <a:lumMod val="50000"/>
                  </a:srgbClr>
                </a:solidFill>
                <a:latin typeface="Helvetica 45 Light" panose="020B0404020002020204" pitchFamily="34" charset="0"/>
              </a:rPr>
              <a:t>… Printemps humide. Juillet difficile puis août chaud avant les pluies du début </a:t>
            </a:r>
            <a:r>
              <a:rPr lang="fr-FR" sz="1600" dirty="0" smtClean="0">
                <a:solidFill>
                  <a:srgbClr val="FFFFFF">
                    <a:lumMod val="50000"/>
                  </a:srgbClr>
                </a:solidFill>
                <a:latin typeface="Helvetica 45 Light" panose="020B0404020002020204" pitchFamily="34" charset="0"/>
              </a:rPr>
              <a:t>septembre</a:t>
            </a:r>
          </a:p>
          <a:p>
            <a:pPr marL="274320" lvl="2" indent="0">
              <a:buClr>
                <a:srgbClr val="93A299"/>
              </a:buClr>
              <a:buNone/>
            </a:pPr>
            <a:r>
              <a:rPr lang="fr-FR" sz="1600" dirty="0" smtClean="0">
                <a:solidFill>
                  <a:srgbClr val="FFFFFF">
                    <a:lumMod val="50000"/>
                  </a:srgbClr>
                </a:solidFill>
                <a:latin typeface="Helvetica 45 Light" panose="020B0404020002020204" pitchFamily="34" charset="0"/>
              </a:rPr>
              <a:t>Excellent Millésime</a:t>
            </a:r>
          </a:p>
          <a:p>
            <a:pPr>
              <a:buClr>
                <a:srgbClr val="93A299"/>
              </a:buClr>
            </a:pPr>
            <a:r>
              <a:rPr lang="fr-FR" sz="1600" dirty="0" smtClean="0">
                <a:solidFill>
                  <a:srgbClr val="C00000"/>
                </a:solidFill>
              </a:rPr>
              <a:t>Cépages</a:t>
            </a:r>
          </a:p>
          <a:p>
            <a:pPr marL="274320" lvl="2" indent="0">
              <a:buClr>
                <a:srgbClr val="93A299"/>
              </a:buClr>
              <a:buNone/>
            </a:pPr>
            <a:r>
              <a:rPr lang="fr-FR" sz="1600" dirty="0" smtClean="0">
                <a:solidFill>
                  <a:srgbClr val="FFFFFF">
                    <a:lumMod val="50000"/>
                  </a:srgbClr>
                </a:solidFill>
                <a:latin typeface="Helvetica 45 Light" panose="020B0404020002020204" pitchFamily="34" charset="0"/>
              </a:rPr>
              <a:t>Cabernet-sauvignon 41%, </a:t>
            </a:r>
            <a:r>
              <a:rPr lang="fr-FR" sz="1600" dirty="0">
                <a:solidFill>
                  <a:srgbClr val="FFFFFF">
                    <a:lumMod val="50000"/>
                  </a:srgbClr>
                </a:solidFill>
                <a:latin typeface="Helvetica 45 Light" panose="020B0404020002020204" pitchFamily="34" charset="0"/>
              </a:rPr>
              <a:t>merlot </a:t>
            </a:r>
            <a:r>
              <a:rPr lang="fr-FR" sz="1600" dirty="0" smtClean="0">
                <a:solidFill>
                  <a:srgbClr val="FFFFFF">
                    <a:lumMod val="50000"/>
                  </a:srgbClr>
                </a:solidFill>
                <a:latin typeface="Helvetica 45 Light" panose="020B0404020002020204" pitchFamily="34" charset="0"/>
              </a:rPr>
              <a:t>56%, </a:t>
            </a:r>
            <a:r>
              <a:rPr lang="fr-FR" sz="1600" dirty="0">
                <a:solidFill>
                  <a:srgbClr val="FFFFFF">
                    <a:lumMod val="50000"/>
                  </a:srgbClr>
                </a:solidFill>
                <a:latin typeface="Helvetica 45 Light" panose="020B0404020002020204" pitchFamily="34" charset="0"/>
              </a:rPr>
              <a:t>cabernet-franc </a:t>
            </a:r>
            <a:r>
              <a:rPr lang="fr-FR" sz="1600" dirty="0" smtClean="0">
                <a:solidFill>
                  <a:srgbClr val="FFFFFF">
                    <a:lumMod val="50000"/>
                  </a:srgbClr>
                </a:solidFill>
                <a:latin typeface="Helvetica 45 Light" panose="020B0404020002020204" pitchFamily="34" charset="0"/>
              </a:rPr>
              <a:t>3% (</a:t>
            </a:r>
            <a:r>
              <a:rPr lang="fr-FR" sz="1600" dirty="0" err="1" smtClean="0">
                <a:solidFill>
                  <a:srgbClr val="FFFFFF">
                    <a:lumMod val="50000"/>
                  </a:srgbClr>
                </a:solidFill>
                <a:latin typeface="Helvetica 45 Light" panose="020B0404020002020204" pitchFamily="34" charset="0"/>
              </a:rPr>
              <a:t>Carmenère</a:t>
            </a:r>
            <a:r>
              <a:rPr lang="fr-FR" sz="1600" dirty="0" smtClean="0">
                <a:solidFill>
                  <a:srgbClr val="FFFFFF">
                    <a:lumMod val="50000"/>
                  </a:srgbClr>
                </a:solidFill>
                <a:latin typeface="Helvetica 45 Light" panose="020B0404020002020204" pitchFamily="34" charset="0"/>
              </a:rPr>
              <a:t>)</a:t>
            </a:r>
          </a:p>
          <a:p>
            <a:pPr>
              <a:buClr>
                <a:srgbClr val="93A299"/>
              </a:buClr>
            </a:pPr>
            <a:r>
              <a:rPr lang="fr-FR" sz="1600" dirty="0" smtClean="0">
                <a:solidFill>
                  <a:srgbClr val="C00000"/>
                </a:solidFill>
              </a:rPr>
              <a:t>Vinification </a:t>
            </a:r>
          </a:p>
          <a:p>
            <a:pPr marL="274320" lvl="1" indent="0">
              <a:buClr>
                <a:srgbClr val="93A299"/>
              </a:buClr>
              <a:buNone/>
            </a:pPr>
            <a:r>
              <a:rPr lang="fr-FR" sz="1600" dirty="0" smtClean="0">
                <a:solidFill>
                  <a:srgbClr val="FFFFFF">
                    <a:lumMod val="50000"/>
                  </a:srgbClr>
                </a:solidFill>
                <a:latin typeface="Helvetica 45 Light" panose="020B0404020002020204" pitchFamily="34" charset="0"/>
              </a:rPr>
              <a:t>18 </a:t>
            </a:r>
            <a:r>
              <a:rPr lang="fr-FR" sz="1600" dirty="0">
                <a:solidFill>
                  <a:srgbClr val="FFFFFF">
                    <a:lumMod val="50000"/>
                  </a:srgbClr>
                </a:solidFill>
                <a:latin typeface="Helvetica 45 Light" panose="020B0404020002020204" pitchFamily="34" charset="0"/>
              </a:rPr>
              <a:t>mois en chêne, dont 60 à 70% de barriques </a:t>
            </a:r>
            <a:r>
              <a:rPr lang="fr-FR" sz="1600" dirty="0" smtClean="0">
                <a:solidFill>
                  <a:srgbClr val="FFFFFF">
                    <a:lumMod val="50000"/>
                  </a:srgbClr>
                </a:solidFill>
                <a:latin typeface="Helvetica 45 Light" panose="020B0404020002020204" pitchFamily="34" charset="0"/>
              </a:rPr>
              <a:t>neuves</a:t>
            </a:r>
          </a:p>
          <a:p>
            <a:pPr>
              <a:buClr>
                <a:srgbClr val="93A299"/>
              </a:buClr>
            </a:pPr>
            <a:r>
              <a:rPr lang="fr-FR" sz="1600" dirty="0" smtClean="0">
                <a:solidFill>
                  <a:srgbClr val="C00000"/>
                </a:solidFill>
              </a:rPr>
              <a:t>Dégustation</a:t>
            </a:r>
            <a:endParaRPr lang="fr-FR" sz="1600" dirty="0">
              <a:solidFill>
                <a:srgbClr val="C00000"/>
              </a:solidFill>
            </a:endParaRPr>
          </a:p>
          <a:p>
            <a:pPr marL="274320" lvl="1" indent="0">
              <a:buClr>
                <a:srgbClr val="93A299"/>
              </a:buClr>
              <a:buNone/>
            </a:pPr>
            <a:r>
              <a:rPr lang="fr-FR" sz="1600" dirty="0" smtClean="0">
                <a:solidFill>
                  <a:srgbClr val="FFFFFF">
                    <a:lumMod val="50000"/>
                  </a:srgbClr>
                </a:solidFill>
                <a:latin typeface="Helvetica 45 Light" panose="020B0404020002020204" pitchFamily="34" charset="0"/>
              </a:rPr>
              <a:t>Nez fruité avec </a:t>
            </a:r>
            <a:r>
              <a:rPr lang="fr-FR" sz="1600" dirty="0">
                <a:solidFill>
                  <a:srgbClr val="FFFFFF">
                    <a:lumMod val="50000"/>
                  </a:srgbClr>
                </a:solidFill>
                <a:latin typeface="Helvetica 45 Light" panose="020B0404020002020204" pitchFamily="34" charset="0"/>
              </a:rPr>
              <a:t>une dominante de fruits rouges (cerise, mûre, </a:t>
            </a:r>
            <a:r>
              <a:rPr lang="fr-FR" sz="1600" dirty="0" smtClean="0">
                <a:solidFill>
                  <a:srgbClr val="FFFFFF">
                    <a:lumMod val="50000"/>
                  </a:srgbClr>
                </a:solidFill>
                <a:latin typeface="Helvetica 45 Light" panose="020B0404020002020204" pitchFamily="34" charset="0"/>
              </a:rPr>
              <a:t>cassis, prune</a:t>
            </a:r>
            <a:r>
              <a:rPr lang="fr-FR" sz="1600" dirty="0">
                <a:solidFill>
                  <a:srgbClr val="FFFFFF">
                    <a:lumMod val="50000"/>
                  </a:srgbClr>
                </a:solidFill>
                <a:latin typeface="Helvetica 45 Light" panose="020B0404020002020204" pitchFamily="34" charset="0"/>
              </a:rPr>
              <a:t>) et </a:t>
            </a:r>
            <a:r>
              <a:rPr lang="fr-FR" sz="1600" dirty="0" smtClean="0">
                <a:solidFill>
                  <a:srgbClr val="FFFFFF">
                    <a:lumMod val="50000"/>
                  </a:srgbClr>
                </a:solidFill>
                <a:latin typeface="Helvetica 45 Light" panose="020B0404020002020204" pitchFamily="34" charset="0"/>
              </a:rPr>
              <a:t>notes boisées (caramel, café, vanille …). En bouche, encore bien tannique ou fondus ? des </a:t>
            </a:r>
            <a:r>
              <a:rPr lang="fr-FR" sz="1600" dirty="0">
                <a:solidFill>
                  <a:srgbClr val="FFFFFF">
                    <a:lumMod val="50000"/>
                  </a:srgbClr>
                </a:solidFill>
                <a:latin typeface="Helvetica 45 Light" panose="020B0404020002020204" pitchFamily="34" charset="0"/>
              </a:rPr>
              <a:t>aromes de chocolat noir, légèrement poivré </a:t>
            </a:r>
            <a:r>
              <a:rPr lang="fr-FR" sz="1600" dirty="0" smtClean="0">
                <a:solidFill>
                  <a:srgbClr val="FFFFFF">
                    <a:lumMod val="50000"/>
                  </a:srgbClr>
                </a:solidFill>
                <a:latin typeface="Helvetica 45 Light" panose="020B0404020002020204" pitchFamily="34" charset="0"/>
              </a:rPr>
              <a:t>? long en bouche. </a:t>
            </a:r>
          </a:p>
          <a:p>
            <a:pPr marL="274320" lvl="1" indent="0">
              <a:buClr>
                <a:srgbClr val="93A299"/>
              </a:buClr>
              <a:buNone/>
            </a:pPr>
            <a:r>
              <a:rPr lang="fr-FR" sz="1600" dirty="0">
                <a:solidFill>
                  <a:srgbClr val="FFFFFF">
                    <a:lumMod val="50000"/>
                  </a:srgbClr>
                </a:solidFill>
                <a:latin typeface="Helvetica 45 Light" panose="020B0404020002020204" pitchFamily="34" charset="0"/>
              </a:rPr>
              <a:t>Apogée : A boire jusqu'en 2018</a:t>
            </a:r>
          </a:p>
          <a:p>
            <a:pPr marL="274320" lvl="1" indent="0">
              <a:buClr>
                <a:srgbClr val="93A299"/>
              </a:buClr>
              <a:buNone/>
            </a:pPr>
            <a:endParaRPr lang="fr-FR" sz="1600" dirty="0">
              <a:solidFill>
                <a:srgbClr val="FFFFFF">
                  <a:lumMod val="50000"/>
                </a:srgbClr>
              </a:solidFill>
              <a:latin typeface="Helvetica 45 Light" panose="020B0404020002020204" pitchFamily="34" charset="0"/>
            </a:endParaRPr>
          </a:p>
          <a:p>
            <a:pPr marL="274320" lvl="1" indent="0">
              <a:buClr>
                <a:srgbClr val="93A299"/>
              </a:buClr>
              <a:buNone/>
            </a:pPr>
            <a:endParaRPr lang="fr-FR" sz="1600" dirty="0" smtClean="0">
              <a:solidFill>
                <a:srgbClr val="FFFFFF">
                  <a:lumMod val="50000"/>
                </a:srgbClr>
              </a:solidFill>
              <a:latin typeface="Helvetica 45 Light" panose="020B0404020002020204" pitchFamily="34" charset="0"/>
            </a:endParaRPr>
          </a:p>
          <a:p>
            <a:pPr marL="274320" lvl="1" indent="0">
              <a:buClr>
                <a:srgbClr val="93A299"/>
              </a:buClr>
              <a:buNone/>
            </a:pPr>
            <a:endParaRPr lang="fr-FR" sz="1600" dirty="0">
              <a:solidFill>
                <a:srgbClr val="C00000"/>
              </a:solidFill>
            </a:endParaRPr>
          </a:p>
        </p:txBody>
      </p:sp>
      <p:pic>
        <p:nvPicPr>
          <p:cNvPr id="6" name="Picture 5" descr="https://encrypted-tbn2.gstatic.com/images?q=tbn:ANd9GcT6oHeDL_1EfX_QR_hU518o9-PFTBQtNVPM2QN7opFlkTnN-sJw2DHEWe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81000"/>
            <a:ext cx="129539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2.gstatic.com/images?q=tbn:ANd9GcT6oHeDL_1EfX_QR_hU518o9-PFTBQtNVPM2QN7opFlkTnN-sJw2DHEWe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5606" y="381000"/>
            <a:ext cx="1828800" cy="182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62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err="1" smtClean="0">
                <a:solidFill>
                  <a:srgbClr val="C00000"/>
                </a:solidFill>
              </a:rPr>
              <a:t>Lascombes</a:t>
            </a:r>
            <a:endParaRPr lang="en-US" dirty="0"/>
          </a:p>
        </p:txBody>
      </p:sp>
      <p:pic>
        <p:nvPicPr>
          <p:cNvPr id="6" name="Picture 8" descr="https://encrypted-tbn2.gstatic.com/images?q=tbn:ANd9GcRZpiUms9tZTU2igb-HPEs-BF3kYWuZiIFhLR3L0YfMpc_cNIVMvWiai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363807" cy="13259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isplaying Chateau Lascomb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7800"/>
            <a:ext cx="640080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246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err="1" smtClean="0">
                <a:solidFill>
                  <a:srgbClr val="C00000"/>
                </a:solidFill>
              </a:rPr>
              <a:t>Lascombes</a:t>
            </a:r>
            <a:endParaRPr lang="en-US" dirty="0"/>
          </a:p>
        </p:txBody>
      </p:sp>
      <p:sp>
        <p:nvSpPr>
          <p:cNvPr id="4" name="Content Placeholder 2"/>
          <p:cNvSpPr txBox="1">
            <a:spLocks/>
          </p:cNvSpPr>
          <p:nvPr/>
        </p:nvSpPr>
        <p:spPr>
          <a:xfrm>
            <a:off x="76200" y="1371600"/>
            <a:ext cx="8839200"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r>
              <a:rPr lang="fr-FR" sz="1600" dirty="0" smtClean="0">
                <a:solidFill>
                  <a:srgbClr val="C00000"/>
                </a:solidFill>
              </a:rPr>
              <a:t>Domaine</a:t>
            </a:r>
            <a:endParaRPr lang="fr-FR" sz="1600" dirty="0">
              <a:solidFill>
                <a:srgbClr val="FFFFFF">
                  <a:lumMod val="50000"/>
                </a:srgbClr>
              </a:solidFill>
              <a:latin typeface="Helvetica 45 Light" panose="020B0404020002020204" pitchFamily="34" charset="0"/>
            </a:endParaRPr>
          </a:p>
          <a:p>
            <a:pPr marL="274320" lvl="2" indent="0">
              <a:buClr>
                <a:srgbClr val="93A299"/>
              </a:buClr>
              <a:buFont typeface="Arial" pitchFamily="34" charset="0"/>
              <a:buNone/>
            </a:pPr>
            <a:r>
              <a:rPr lang="fr-FR" sz="1600" dirty="0">
                <a:solidFill>
                  <a:srgbClr val="FFFFFF">
                    <a:lumMod val="50000"/>
                  </a:srgbClr>
                </a:solidFill>
                <a:latin typeface="Helvetica 45 Light" panose="020B0404020002020204" pitchFamily="34" charset="0"/>
              </a:rPr>
              <a:t>Le Château </a:t>
            </a:r>
            <a:r>
              <a:rPr lang="fr-FR" sz="1600" dirty="0" err="1">
                <a:solidFill>
                  <a:srgbClr val="FFFFFF">
                    <a:lumMod val="50000"/>
                  </a:srgbClr>
                </a:solidFill>
                <a:latin typeface="Helvetica 45 Light" panose="020B0404020002020204" pitchFamily="34" charset="0"/>
              </a:rPr>
              <a:t>Lascombes</a:t>
            </a:r>
            <a:r>
              <a:rPr lang="fr-FR" sz="1600" dirty="0">
                <a:solidFill>
                  <a:srgbClr val="FFFFFF">
                    <a:lumMod val="50000"/>
                  </a:srgbClr>
                </a:solidFill>
                <a:latin typeface="Helvetica 45 Light" panose="020B0404020002020204" pitchFamily="34" charset="0"/>
              </a:rPr>
              <a:t> doit son nom à celui de son premier propriétaire, le chevalier Antoine de </a:t>
            </a:r>
            <a:r>
              <a:rPr lang="fr-FR" sz="1600" dirty="0" err="1">
                <a:solidFill>
                  <a:srgbClr val="FFFFFF">
                    <a:lumMod val="50000"/>
                  </a:srgbClr>
                </a:solidFill>
                <a:latin typeface="Helvetica 45 Light" panose="020B0404020002020204" pitchFamily="34" charset="0"/>
              </a:rPr>
              <a:t>Lascombes</a:t>
            </a:r>
            <a:r>
              <a:rPr lang="fr-FR" sz="1600" dirty="0">
                <a:solidFill>
                  <a:srgbClr val="FFFFFF">
                    <a:lumMod val="50000"/>
                  </a:srgbClr>
                </a:solidFill>
                <a:latin typeface="Helvetica 45 Light" panose="020B0404020002020204" pitchFamily="34" charset="0"/>
              </a:rPr>
              <a:t> (né en 1625). Le vignoble de </a:t>
            </a:r>
            <a:r>
              <a:rPr lang="fr-FR" sz="1600" dirty="0" err="1">
                <a:solidFill>
                  <a:srgbClr val="FFFFFF">
                    <a:lumMod val="50000"/>
                  </a:srgbClr>
                </a:solidFill>
                <a:latin typeface="Helvetica 45 Light" panose="020B0404020002020204" pitchFamily="34" charset="0"/>
              </a:rPr>
              <a:t>Lascombes</a:t>
            </a:r>
            <a:r>
              <a:rPr lang="fr-FR" sz="1600" dirty="0">
                <a:solidFill>
                  <a:srgbClr val="FFFFFF">
                    <a:lumMod val="50000"/>
                  </a:srgbClr>
                </a:solidFill>
                <a:latin typeface="Helvetica 45 Light" panose="020B0404020002020204" pitchFamily="34" charset="0"/>
              </a:rPr>
              <a:t>, l'un des plus grands domaines du Médoc, est divisé en une quarantaine de parcelles réparties dans toute l'appellation</a:t>
            </a:r>
            <a:r>
              <a:rPr lang="fr-FR" sz="1600" dirty="0" smtClean="0">
                <a:solidFill>
                  <a:srgbClr val="FFFFFF">
                    <a:lumMod val="50000"/>
                  </a:srgbClr>
                </a:solidFill>
                <a:latin typeface="Helvetica 45 Light" panose="020B0404020002020204" pitchFamily="34" charset="0"/>
              </a:rPr>
              <a:t>.. </a:t>
            </a:r>
            <a:r>
              <a:rPr lang="fr-FR" sz="1600" dirty="0">
                <a:solidFill>
                  <a:srgbClr val="FFFFFF">
                    <a:lumMod val="50000"/>
                  </a:srgbClr>
                </a:solidFill>
                <a:latin typeface="Helvetica 45 Light" panose="020B0404020002020204" pitchFamily="34" charset="0"/>
              </a:rPr>
              <a:t>En 2011, le groupe MACSF rachète Château </a:t>
            </a:r>
            <a:r>
              <a:rPr lang="fr-FR" sz="1600" dirty="0" err="1">
                <a:solidFill>
                  <a:srgbClr val="FFFFFF">
                    <a:lumMod val="50000"/>
                  </a:srgbClr>
                </a:solidFill>
                <a:latin typeface="Helvetica 45 Light" panose="020B0404020002020204" pitchFamily="34" charset="0"/>
              </a:rPr>
              <a:t>Lascombes</a:t>
            </a:r>
            <a:r>
              <a:rPr lang="fr-FR" sz="1600" dirty="0">
                <a:solidFill>
                  <a:srgbClr val="FFFFFF">
                    <a:lumMod val="50000"/>
                  </a:srgbClr>
                </a:solidFill>
                <a:latin typeface="Helvetica 45 Light" panose="020B0404020002020204" pitchFamily="34" charset="0"/>
              </a:rPr>
              <a:t> à </a:t>
            </a:r>
            <a:r>
              <a:rPr lang="fr-FR" sz="1600" dirty="0" err="1">
                <a:solidFill>
                  <a:srgbClr val="FFFFFF">
                    <a:lumMod val="50000"/>
                  </a:srgbClr>
                </a:solidFill>
                <a:latin typeface="Helvetica 45 Light" panose="020B0404020002020204" pitchFamily="34" charset="0"/>
              </a:rPr>
              <a:t>Colony</a:t>
            </a:r>
            <a:r>
              <a:rPr lang="fr-FR" sz="1600" dirty="0">
                <a:solidFill>
                  <a:srgbClr val="FFFFFF">
                    <a:lumMod val="50000"/>
                  </a:srgbClr>
                </a:solidFill>
                <a:latin typeface="Helvetica 45 Light" panose="020B0404020002020204" pitchFamily="34" charset="0"/>
              </a:rPr>
              <a:t> Capital et en devient </a:t>
            </a:r>
            <a:r>
              <a:rPr lang="fr-FR" sz="1600" dirty="0" smtClean="0">
                <a:solidFill>
                  <a:srgbClr val="FFFFFF">
                    <a:lumMod val="50000"/>
                  </a:srgbClr>
                </a:solidFill>
                <a:latin typeface="Helvetica 45 Light" panose="020B0404020002020204" pitchFamily="34" charset="0"/>
              </a:rPr>
              <a:t>propriétaire. </a:t>
            </a:r>
          </a:p>
          <a:p>
            <a:pPr marL="274320" lvl="2"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118 hectares (</a:t>
            </a:r>
            <a:r>
              <a:rPr lang="fr-FR" sz="1600" dirty="0">
                <a:solidFill>
                  <a:srgbClr val="FFFFFF">
                    <a:lumMod val="50000"/>
                  </a:srgbClr>
                </a:solidFill>
                <a:latin typeface="Helvetica 45 Light" panose="020B0404020002020204" pitchFamily="34" charset="0"/>
              </a:rPr>
              <a:t>production 300 000 </a:t>
            </a:r>
            <a:r>
              <a:rPr lang="fr-FR" sz="1600" dirty="0" smtClean="0">
                <a:solidFill>
                  <a:srgbClr val="FFFFFF">
                    <a:lumMod val="50000"/>
                  </a:srgbClr>
                </a:solidFill>
                <a:latin typeface="Helvetica 45 Light" panose="020B0404020002020204" pitchFamily="34" charset="0"/>
              </a:rPr>
              <a:t>bouteilles de </a:t>
            </a:r>
            <a:r>
              <a:rPr lang="fr-FR" sz="1600" dirty="0">
                <a:solidFill>
                  <a:srgbClr val="FFFFFF">
                    <a:lumMod val="50000"/>
                  </a:srgbClr>
                </a:solidFill>
                <a:latin typeface="Helvetica 45 Light" panose="020B0404020002020204" pitchFamily="34" charset="0"/>
              </a:rPr>
              <a:t>Château </a:t>
            </a:r>
            <a:r>
              <a:rPr lang="fr-FR" sz="1600" dirty="0" err="1" smtClean="0">
                <a:solidFill>
                  <a:srgbClr val="FFFFFF">
                    <a:lumMod val="50000"/>
                  </a:srgbClr>
                </a:solidFill>
                <a:latin typeface="Helvetica 45 Light" panose="020B0404020002020204" pitchFamily="34" charset="0"/>
              </a:rPr>
              <a:t>Lascombes</a:t>
            </a:r>
            <a:r>
              <a:rPr lang="fr-FR" sz="1600" dirty="0" smtClean="0">
                <a:solidFill>
                  <a:srgbClr val="FFFFFF">
                    <a:lumMod val="50000"/>
                  </a:srgbClr>
                </a:solidFill>
                <a:latin typeface="Helvetica 45 Light" panose="020B0404020002020204" pitchFamily="34" charset="0"/>
              </a:rPr>
              <a:t>, 150 </a:t>
            </a:r>
            <a:r>
              <a:rPr lang="fr-FR" sz="1600" dirty="0">
                <a:solidFill>
                  <a:srgbClr val="FFFFFF">
                    <a:lumMod val="50000"/>
                  </a:srgbClr>
                </a:solidFill>
                <a:latin typeface="Helvetica 45 Light" panose="020B0404020002020204" pitchFamily="34" charset="0"/>
              </a:rPr>
              <a:t>000 </a:t>
            </a:r>
            <a:r>
              <a:rPr lang="fr-FR" sz="1600" dirty="0" smtClean="0">
                <a:solidFill>
                  <a:srgbClr val="FFFFFF">
                    <a:lumMod val="50000"/>
                  </a:srgbClr>
                </a:solidFill>
                <a:latin typeface="Helvetica 45 Light" panose="020B0404020002020204" pitchFamily="34" charset="0"/>
              </a:rPr>
              <a:t>bouteilles de </a:t>
            </a:r>
            <a:r>
              <a:rPr lang="fr-FR" sz="1600" dirty="0">
                <a:solidFill>
                  <a:srgbClr val="FFFFFF">
                    <a:lumMod val="50000"/>
                  </a:srgbClr>
                </a:solidFill>
                <a:latin typeface="Helvetica 45 Light" panose="020B0404020002020204" pitchFamily="34" charset="0"/>
              </a:rPr>
              <a:t>Chevalier de </a:t>
            </a:r>
            <a:r>
              <a:rPr lang="fr-FR" sz="1600" dirty="0" err="1" smtClean="0">
                <a:solidFill>
                  <a:srgbClr val="FFFFFF">
                    <a:lumMod val="50000"/>
                  </a:srgbClr>
                </a:solidFill>
                <a:latin typeface="Helvetica 45 Light" panose="020B0404020002020204" pitchFamily="34" charset="0"/>
              </a:rPr>
              <a:t>Lascombes</a:t>
            </a:r>
            <a:r>
              <a:rPr lang="fr-FR" sz="1600" dirty="0" smtClean="0">
                <a:solidFill>
                  <a:srgbClr val="FFFFFF">
                    <a:lumMod val="50000"/>
                  </a:srgbClr>
                </a:solidFill>
                <a:latin typeface="Helvetica 45 Light" panose="020B0404020002020204" pitchFamily="34" charset="0"/>
              </a:rPr>
              <a:t>, 20 </a:t>
            </a:r>
            <a:r>
              <a:rPr lang="fr-FR" sz="1600" dirty="0">
                <a:solidFill>
                  <a:srgbClr val="FFFFFF">
                    <a:lumMod val="50000"/>
                  </a:srgbClr>
                </a:solidFill>
                <a:latin typeface="Helvetica 45 Light" panose="020B0404020002020204" pitchFamily="34" charset="0"/>
              </a:rPr>
              <a:t>000 </a:t>
            </a:r>
            <a:r>
              <a:rPr lang="fr-FR" sz="1600" dirty="0" err="1" smtClean="0">
                <a:solidFill>
                  <a:srgbClr val="FFFFFF">
                    <a:lumMod val="50000"/>
                  </a:srgbClr>
                </a:solidFill>
                <a:latin typeface="Helvetica 45 Light" panose="020B0404020002020204" pitchFamily="34" charset="0"/>
              </a:rPr>
              <a:t>bouteillesde</a:t>
            </a:r>
            <a:r>
              <a:rPr lang="fr-FR" sz="1600" dirty="0" smtClean="0">
                <a:solidFill>
                  <a:srgbClr val="FFFFFF">
                    <a:lumMod val="50000"/>
                  </a:srgbClr>
                </a:solidFill>
                <a:latin typeface="Helvetica 45 Light" panose="020B0404020002020204" pitchFamily="34" charset="0"/>
              </a:rPr>
              <a:t> Haut-</a:t>
            </a:r>
            <a:r>
              <a:rPr lang="fr-FR" sz="1600" dirty="0" err="1" smtClean="0">
                <a:solidFill>
                  <a:srgbClr val="FFFFFF">
                    <a:lumMod val="50000"/>
                  </a:srgbClr>
                </a:solidFill>
                <a:latin typeface="Helvetica 45 Light" panose="020B0404020002020204" pitchFamily="34" charset="0"/>
              </a:rPr>
              <a:t>Medoc</a:t>
            </a:r>
            <a:r>
              <a:rPr lang="fr-FR" sz="1600" dirty="0" smtClean="0">
                <a:solidFill>
                  <a:srgbClr val="FFFFFF">
                    <a:lumMod val="50000"/>
                  </a:srgbClr>
                </a:solidFill>
                <a:latin typeface="Helvetica 45 Light" panose="020B0404020002020204" pitchFamily="34" charset="0"/>
              </a:rPr>
              <a:t>) 40% des ventes aux US</a:t>
            </a:r>
            <a:endParaRPr lang="fr-FR" sz="1600" dirty="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Millésime</a:t>
            </a:r>
            <a:endParaRPr lang="fr-FR" sz="1600" dirty="0">
              <a:solidFill>
                <a:srgbClr val="C00000"/>
              </a:solidFill>
            </a:endParaRPr>
          </a:p>
          <a:p>
            <a:pPr marL="274320" lvl="2"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1981 </a:t>
            </a:r>
            <a:r>
              <a:rPr lang="fr-FR" sz="1600" dirty="0">
                <a:solidFill>
                  <a:srgbClr val="FFFFFF">
                    <a:lumMod val="50000"/>
                  </a:srgbClr>
                </a:solidFill>
                <a:latin typeface="Helvetica 45 Light" panose="020B0404020002020204" pitchFamily="34" charset="0"/>
              </a:rPr>
              <a:t>… Un millésime classique avec des vins de bonne qualité. La plupart des vins présentent un équilibre satisfaisant. Ce millésime aurait pu être d'une qualité exceptionnelle si des trombes d'eau ne s'étaient abattues sur le vignoble juste avant les vendanges diluant sensiblement l'intensité des arômes. Les vins sont élégants et moyennement corsés. </a:t>
            </a:r>
            <a:endParaRPr lang="fr-FR" sz="1600" dirty="0" smtClean="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Cépages</a:t>
            </a:r>
          </a:p>
          <a:p>
            <a:pPr marL="274320" lvl="2"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Cabernet-sauvignon 45%, </a:t>
            </a:r>
            <a:r>
              <a:rPr lang="fr-FR" sz="1600" dirty="0">
                <a:solidFill>
                  <a:srgbClr val="FFFFFF">
                    <a:lumMod val="50000"/>
                  </a:srgbClr>
                </a:solidFill>
                <a:latin typeface="Helvetica 45 Light" panose="020B0404020002020204" pitchFamily="34" charset="0"/>
              </a:rPr>
              <a:t>merlot </a:t>
            </a:r>
            <a:r>
              <a:rPr lang="fr-FR" sz="1600" dirty="0" smtClean="0">
                <a:solidFill>
                  <a:srgbClr val="FFFFFF">
                    <a:lumMod val="50000"/>
                  </a:srgbClr>
                </a:solidFill>
                <a:latin typeface="Helvetica 45 Light" panose="020B0404020002020204" pitchFamily="34" charset="0"/>
              </a:rPr>
              <a:t>50%, et </a:t>
            </a:r>
            <a:r>
              <a:rPr lang="fr-FR" sz="1600" dirty="0">
                <a:solidFill>
                  <a:srgbClr val="FFFFFF">
                    <a:lumMod val="50000"/>
                  </a:srgbClr>
                </a:solidFill>
                <a:latin typeface="Helvetica 45 Light" panose="020B0404020002020204" pitchFamily="34" charset="0"/>
              </a:rPr>
              <a:t>petit-</a:t>
            </a:r>
            <a:r>
              <a:rPr lang="fr-FR" sz="1600" dirty="0" err="1">
                <a:solidFill>
                  <a:srgbClr val="FFFFFF">
                    <a:lumMod val="50000"/>
                  </a:srgbClr>
                </a:solidFill>
                <a:latin typeface="Helvetica 45 Light" panose="020B0404020002020204" pitchFamily="34" charset="0"/>
              </a:rPr>
              <a:t>verdot</a:t>
            </a:r>
            <a:r>
              <a:rPr lang="fr-FR" sz="1600" dirty="0">
                <a:solidFill>
                  <a:srgbClr val="FFFFFF">
                    <a:lumMod val="50000"/>
                  </a:srgbClr>
                </a:solidFill>
                <a:latin typeface="Helvetica 45 Light" panose="020B0404020002020204" pitchFamily="34" charset="0"/>
              </a:rPr>
              <a:t> </a:t>
            </a:r>
            <a:r>
              <a:rPr lang="fr-FR" sz="1600" dirty="0" smtClean="0">
                <a:solidFill>
                  <a:srgbClr val="FFFFFF">
                    <a:lumMod val="50000"/>
                  </a:srgbClr>
                </a:solidFill>
                <a:latin typeface="Helvetica 45 Light" panose="020B0404020002020204" pitchFamily="34" charset="0"/>
              </a:rPr>
              <a:t>5%. Vignes de 35 ans en moyenne</a:t>
            </a:r>
            <a:endParaRPr lang="fr-FR" sz="1600" dirty="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Vinification </a:t>
            </a:r>
            <a:endParaRPr lang="fr-FR" sz="1600" dirty="0">
              <a:solidFill>
                <a:srgbClr val="C00000"/>
              </a:solidFill>
            </a:endParaRPr>
          </a:p>
          <a:p>
            <a:pPr marL="274320" lvl="1"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Elevage </a:t>
            </a:r>
            <a:r>
              <a:rPr lang="fr-FR" sz="1600" dirty="0">
                <a:solidFill>
                  <a:srgbClr val="FFFFFF">
                    <a:lumMod val="50000"/>
                  </a:srgbClr>
                </a:solidFill>
                <a:latin typeface="Helvetica 45 Light" panose="020B0404020002020204" pitchFamily="34" charset="0"/>
              </a:rPr>
              <a:t>de </a:t>
            </a:r>
            <a:r>
              <a:rPr lang="fr-FR" sz="1600" dirty="0" smtClean="0">
                <a:solidFill>
                  <a:srgbClr val="FFFFFF">
                    <a:lumMod val="50000"/>
                  </a:srgbClr>
                </a:solidFill>
                <a:latin typeface="Helvetica 45 Light" panose="020B0404020002020204" pitchFamily="34" charset="0"/>
              </a:rPr>
              <a:t>18 </a:t>
            </a:r>
            <a:r>
              <a:rPr lang="fr-FR" sz="1600" dirty="0">
                <a:solidFill>
                  <a:srgbClr val="FFFFFF">
                    <a:lumMod val="50000"/>
                  </a:srgbClr>
                </a:solidFill>
                <a:latin typeface="Helvetica 45 Light" panose="020B0404020002020204" pitchFamily="34" charset="0"/>
              </a:rPr>
              <a:t>mois en </a:t>
            </a:r>
            <a:r>
              <a:rPr lang="fr-FR" sz="1600" dirty="0" smtClean="0">
                <a:solidFill>
                  <a:srgbClr val="FFFFFF">
                    <a:lumMod val="50000"/>
                  </a:srgbClr>
                </a:solidFill>
                <a:latin typeface="Helvetica 45 Light" panose="020B0404020002020204" pitchFamily="34" charset="0"/>
              </a:rPr>
              <a:t>barriques neuves (70 à 100%)</a:t>
            </a:r>
            <a:endParaRPr lang="fr-FR" sz="1600" dirty="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Dégustation</a:t>
            </a:r>
            <a:endParaRPr lang="fr-FR" sz="1600" dirty="0">
              <a:solidFill>
                <a:srgbClr val="C00000"/>
              </a:solidFill>
            </a:endParaRPr>
          </a:p>
          <a:p>
            <a:pPr marL="274320" lvl="1" indent="0">
              <a:buClr>
                <a:srgbClr val="93A299"/>
              </a:buClr>
              <a:buFont typeface="Arial" pitchFamily="34" charset="0"/>
              <a:buNone/>
            </a:pPr>
            <a:r>
              <a:rPr lang="fr-FR" sz="1600" dirty="0" smtClean="0">
                <a:solidFill>
                  <a:srgbClr val="FFFFFF">
                    <a:lumMod val="50000"/>
                  </a:srgbClr>
                </a:solidFill>
                <a:latin typeface="Helvetica 45 Light" panose="020B0404020002020204" pitchFamily="34" charset="0"/>
              </a:rPr>
              <a:t>Robe marron mais </a:t>
            </a:r>
            <a:r>
              <a:rPr lang="fr-FR" sz="1600" dirty="0">
                <a:solidFill>
                  <a:srgbClr val="FFFFFF">
                    <a:lumMod val="50000"/>
                  </a:srgbClr>
                </a:solidFill>
                <a:latin typeface="Helvetica 45 Light" panose="020B0404020002020204" pitchFamily="34" charset="0"/>
              </a:rPr>
              <a:t>encore brillant ? les arômes de fruit </a:t>
            </a:r>
            <a:r>
              <a:rPr lang="fr-FR" sz="1600" dirty="0" smtClean="0">
                <a:solidFill>
                  <a:srgbClr val="FFFFFF">
                    <a:lumMod val="50000"/>
                  </a:srgbClr>
                </a:solidFill>
                <a:latin typeface="Helvetica 45 Light" panose="020B0404020002020204" pitchFamily="34" charset="0"/>
              </a:rPr>
              <a:t>confits et de sous-bois ? Encore suffisamment tanique ? Acidité encore présente / sensation de gras ?</a:t>
            </a:r>
          </a:p>
          <a:p>
            <a:pPr marL="274320" lvl="1" indent="0">
              <a:buClr>
                <a:srgbClr val="93A299"/>
              </a:buClr>
              <a:buNone/>
            </a:pPr>
            <a:r>
              <a:rPr lang="fr-FR" sz="1600" dirty="0">
                <a:solidFill>
                  <a:srgbClr val="FFFFFF">
                    <a:lumMod val="50000"/>
                  </a:srgbClr>
                </a:solidFill>
                <a:latin typeface="Helvetica 45 Light" panose="020B0404020002020204" pitchFamily="34" charset="0"/>
              </a:rPr>
              <a:t>Apogée : A boire</a:t>
            </a:r>
            <a:endParaRPr lang="fr-FR" sz="1600" dirty="0" smtClean="0">
              <a:solidFill>
                <a:srgbClr val="FFFFFF">
                  <a:lumMod val="50000"/>
                </a:srgbClr>
              </a:solidFill>
              <a:latin typeface="Helvetica 45 Light" panose="020B0404020002020204" pitchFamily="34" charset="0"/>
            </a:endParaRPr>
          </a:p>
        </p:txBody>
      </p:sp>
      <p:pic>
        <p:nvPicPr>
          <p:cNvPr id="6" name="Picture 8" descr="https://encrypted-tbn2.gstatic.com/images?q=tbn:ANd9GcRZpiUms9tZTU2igb-HPEs-BF3kYWuZiIFhLR3L0YfMpc_cNIVMvWiai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363807" cy="132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smtClean="0">
                <a:solidFill>
                  <a:srgbClr val="C00000"/>
                </a:solidFill>
              </a:rPr>
              <a:t>Margaux</a:t>
            </a:r>
            <a:endParaRPr lang="en-US" dirty="0"/>
          </a:p>
        </p:txBody>
      </p:sp>
      <p:pic>
        <p:nvPicPr>
          <p:cNvPr id="4098" name="Picture 2" descr="Displaying Chateau Margaux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524000"/>
            <a:ext cx="6343650" cy="4714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0.gstatic.com/images?q=tbn:ANd9GcQ1iL-8lXIIKR4Uv20LSCBO7RC8e88eLkk-RTwUwVKZNg-wJeO-n-L-tI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2" y="381000"/>
            <a:ext cx="190499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7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carte des vins ce soir …</a:t>
            </a:r>
            <a:endParaRPr lang="en-US" dirty="0"/>
          </a:p>
        </p:txBody>
      </p:sp>
      <p:sp>
        <p:nvSpPr>
          <p:cNvPr id="3" name="Content Placeholder 2"/>
          <p:cNvSpPr>
            <a:spLocks noGrp="1"/>
          </p:cNvSpPr>
          <p:nvPr>
            <p:ph idx="1"/>
          </p:nvPr>
        </p:nvSpPr>
        <p:spPr/>
        <p:txBody>
          <a:bodyPr/>
          <a:lstStyle/>
          <a:p>
            <a:r>
              <a:rPr lang="fr-FR" dirty="0" smtClean="0">
                <a:solidFill>
                  <a:srgbClr val="C00000"/>
                </a:solidFill>
              </a:rPr>
              <a:t>Château le Coteau  - 2009</a:t>
            </a:r>
          </a:p>
          <a:p>
            <a:r>
              <a:rPr lang="fr-FR" dirty="0" smtClean="0">
                <a:solidFill>
                  <a:srgbClr val="C00000"/>
                </a:solidFill>
              </a:rPr>
              <a:t>Château </a:t>
            </a:r>
            <a:r>
              <a:rPr lang="fr-FR" dirty="0" err="1" smtClean="0">
                <a:solidFill>
                  <a:srgbClr val="C00000"/>
                </a:solidFill>
              </a:rPr>
              <a:t>Malescot</a:t>
            </a:r>
            <a:r>
              <a:rPr lang="fr-FR" dirty="0" smtClean="0">
                <a:solidFill>
                  <a:srgbClr val="C00000"/>
                </a:solidFill>
              </a:rPr>
              <a:t> St </a:t>
            </a:r>
            <a:r>
              <a:rPr lang="fr-FR" dirty="0" err="1" smtClean="0">
                <a:solidFill>
                  <a:srgbClr val="C00000"/>
                </a:solidFill>
              </a:rPr>
              <a:t>Exupery</a:t>
            </a:r>
            <a:r>
              <a:rPr lang="fr-FR" dirty="0" smtClean="0">
                <a:solidFill>
                  <a:srgbClr val="C00000"/>
                </a:solidFill>
              </a:rPr>
              <a:t> – 2004 </a:t>
            </a:r>
            <a:r>
              <a:rPr lang="fr-FR" sz="1600" dirty="0" smtClean="0">
                <a:solidFill>
                  <a:srgbClr val="C00000"/>
                </a:solidFill>
              </a:rPr>
              <a:t>(3</a:t>
            </a:r>
            <a:r>
              <a:rPr lang="fr-FR" sz="1600" baseline="30000" dirty="0">
                <a:solidFill>
                  <a:srgbClr val="C00000"/>
                </a:solidFill>
              </a:rPr>
              <a:t>è</a:t>
            </a:r>
            <a:r>
              <a:rPr lang="fr-FR" sz="1600" baseline="30000" dirty="0" smtClean="0">
                <a:solidFill>
                  <a:srgbClr val="C00000"/>
                </a:solidFill>
              </a:rPr>
              <a:t>me</a:t>
            </a:r>
            <a:r>
              <a:rPr lang="fr-FR" sz="1600" dirty="0" smtClean="0">
                <a:solidFill>
                  <a:srgbClr val="C00000"/>
                </a:solidFill>
              </a:rPr>
              <a:t> grand </a:t>
            </a:r>
            <a:r>
              <a:rPr lang="fr-FR" sz="1600" dirty="0">
                <a:solidFill>
                  <a:srgbClr val="C00000"/>
                </a:solidFill>
              </a:rPr>
              <a:t>cru)</a:t>
            </a:r>
            <a:endParaRPr lang="fr-FR" dirty="0" smtClean="0">
              <a:solidFill>
                <a:srgbClr val="C00000"/>
              </a:solidFill>
            </a:endParaRPr>
          </a:p>
          <a:p>
            <a:r>
              <a:rPr lang="fr-FR" dirty="0">
                <a:solidFill>
                  <a:srgbClr val="C00000"/>
                </a:solidFill>
              </a:rPr>
              <a:t>Château </a:t>
            </a:r>
            <a:r>
              <a:rPr lang="fr-FR" dirty="0" err="1">
                <a:solidFill>
                  <a:srgbClr val="C00000"/>
                </a:solidFill>
              </a:rPr>
              <a:t>Lascombes</a:t>
            </a:r>
            <a:r>
              <a:rPr lang="fr-FR" dirty="0">
                <a:solidFill>
                  <a:srgbClr val="C00000"/>
                </a:solidFill>
              </a:rPr>
              <a:t> – 1981 </a:t>
            </a:r>
            <a:r>
              <a:rPr lang="fr-FR" sz="1600" dirty="0">
                <a:solidFill>
                  <a:srgbClr val="C00000"/>
                </a:solidFill>
              </a:rPr>
              <a:t>(2ème grand cru)</a:t>
            </a:r>
          </a:p>
          <a:p>
            <a:r>
              <a:rPr lang="fr-FR" dirty="0" smtClean="0">
                <a:solidFill>
                  <a:srgbClr val="C00000"/>
                </a:solidFill>
              </a:rPr>
              <a:t>Château </a:t>
            </a:r>
            <a:r>
              <a:rPr lang="fr-FR" dirty="0" err="1" smtClean="0">
                <a:solidFill>
                  <a:srgbClr val="C00000"/>
                </a:solidFill>
              </a:rPr>
              <a:t>Cantenac</a:t>
            </a:r>
            <a:r>
              <a:rPr lang="fr-FR" dirty="0" smtClean="0">
                <a:solidFill>
                  <a:srgbClr val="C00000"/>
                </a:solidFill>
              </a:rPr>
              <a:t> Brown – 2008 </a:t>
            </a:r>
            <a:r>
              <a:rPr lang="fr-FR" sz="1600" dirty="0">
                <a:solidFill>
                  <a:srgbClr val="C00000"/>
                </a:solidFill>
              </a:rPr>
              <a:t>(3ème grand cru)</a:t>
            </a:r>
          </a:p>
          <a:p>
            <a:r>
              <a:rPr lang="fr-FR" dirty="0" smtClean="0">
                <a:solidFill>
                  <a:srgbClr val="C00000"/>
                </a:solidFill>
              </a:rPr>
              <a:t>Château </a:t>
            </a:r>
            <a:r>
              <a:rPr lang="fr-FR" dirty="0" err="1" smtClean="0">
                <a:solidFill>
                  <a:srgbClr val="C00000"/>
                </a:solidFill>
              </a:rPr>
              <a:t>Brane-Cantenac</a:t>
            </a:r>
            <a:r>
              <a:rPr lang="fr-FR" dirty="0">
                <a:solidFill>
                  <a:srgbClr val="C00000"/>
                </a:solidFill>
              </a:rPr>
              <a:t> – 1998 </a:t>
            </a:r>
            <a:r>
              <a:rPr lang="fr-FR" sz="1600" dirty="0">
                <a:solidFill>
                  <a:srgbClr val="C00000"/>
                </a:solidFill>
              </a:rPr>
              <a:t>(2ème grand cru)</a:t>
            </a:r>
          </a:p>
          <a:p>
            <a:r>
              <a:rPr lang="fr-FR" dirty="0" smtClean="0">
                <a:solidFill>
                  <a:srgbClr val="C00000"/>
                </a:solidFill>
              </a:rPr>
              <a:t>Château Margaux – 1998 </a:t>
            </a:r>
            <a:r>
              <a:rPr lang="fr-FR" sz="1600" dirty="0">
                <a:solidFill>
                  <a:srgbClr val="C00000"/>
                </a:solidFill>
              </a:rPr>
              <a:t>(1er grand cru)</a:t>
            </a:r>
            <a:endParaRPr lang="en-US" sz="1600" dirty="0">
              <a:solidFill>
                <a:srgbClr val="C00000"/>
              </a:solidFill>
            </a:endParaRPr>
          </a:p>
        </p:txBody>
      </p:sp>
      <p:grpSp>
        <p:nvGrpSpPr>
          <p:cNvPr id="6" name="Group 5"/>
          <p:cNvGrpSpPr/>
          <p:nvPr/>
        </p:nvGrpSpPr>
        <p:grpSpPr>
          <a:xfrm>
            <a:off x="152400" y="5715000"/>
            <a:ext cx="8972550" cy="1104901"/>
            <a:chOff x="152400" y="5638798"/>
            <a:chExt cx="8972550" cy="1104901"/>
          </a:xfrm>
        </p:grpSpPr>
        <p:pic>
          <p:nvPicPr>
            <p:cNvPr id="2052" name="Picture 4" descr="https://encrypted-tbn2.gstatic.com/images?q=tbn:ANd9GcT6oHeDL_1EfX_QR_hU518o9-PFTBQtNVPM2QN7opFlkTnN-sJw2DHEWe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5638798"/>
              <a:ext cx="11049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ncrypted-tbn0.gstatic.com/images?q=tbn:ANd9GcQ1iL-8lXIIKR4Uv20LSCBO7RC8e88eLkk-RTwUwVKZNg-wJeO-n-L-tI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676899"/>
              <a:ext cx="142875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0.gstatic.com/images?q=tbn:ANd9GcQLjeduycWkQzbfzSBxcxbmNZcQQ7w2haFF1EeNqJ3H4MltgY9D5tPWu2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684520"/>
              <a:ext cx="704850" cy="990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QOOsOn-FzV9_RlbiD2l-O8EMdaLOu6jq3u0g1cqAy0Ju6S_2ycP1EEWQ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5655384"/>
              <a:ext cx="990600" cy="10488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2.gstatic.com/images?q=tbn:ANd9GcRZpiUms9tZTU2igb-HPEs-BF3kYWuZiIFhLR3L0YfMpc_cNIVMvWiaiQ">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5691186"/>
              <a:ext cx="10287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2.gstatic.com/images?q=tbn:ANd9GcQo4TgjcnBpF-D983jB-mGuMbb922xw_6M0IP9nkI4fGdhmdJ6uJXWxCQ">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7800" y="5669415"/>
              <a:ext cx="942975" cy="990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584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smtClean="0">
                <a:solidFill>
                  <a:srgbClr val="C00000"/>
                </a:solidFill>
              </a:rPr>
              <a:t>Margaux</a:t>
            </a:r>
            <a:endParaRPr lang="en-US" dirty="0"/>
          </a:p>
        </p:txBody>
      </p:sp>
      <p:sp>
        <p:nvSpPr>
          <p:cNvPr id="4" name="Content Placeholder 2"/>
          <p:cNvSpPr txBox="1">
            <a:spLocks/>
          </p:cNvSpPr>
          <p:nvPr/>
        </p:nvSpPr>
        <p:spPr>
          <a:xfrm>
            <a:off x="76200" y="990600"/>
            <a:ext cx="9067800"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endParaRPr lang="fr-FR" sz="1600" dirty="0" smtClean="0">
              <a:solidFill>
                <a:srgbClr val="C00000"/>
              </a:solidFill>
            </a:endParaRPr>
          </a:p>
          <a:p>
            <a:pPr>
              <a:buClr>
                <a:srgbClr val="93A299"/>
              </a:buClr>
            </a:pPr>
            <a:r>
              <a:rPr lang="fr-FR" sz="1600" dirty="0" smtClean="0">
                <a:solidFill>
                  <a:srgbClr val="C00000"/>
                </a:solidFill>
              </a:rPr>
              <a:t>Domaine</a:t>
            </a:r>
          </a:p>
          <a:p>
            <a:pPr marL="274320" lvl="1" indent="0">
              <a:buClr>
                <a:srgbClr val="93A299"/>
              </a:buClr>
              <a:buNone/>
            </a:pPr>
            <a:r>
              <a:rPr lang="fr-FR" sz="1600" dirty="0">
                <a:solidFill>
                  <a:srgbClr val="FFFFFF">
                    <a:lumMod val="50000"/>
                  </a:srgbClr>
                </a:solidFill>
                <a:latin typeface="Helvetica 45 Light" panose="020B0404020002020204" pitchFamily="34" charset="0"/>
              </a:rPr>
              <a:t>Les propriétaires de Margaux, recevant le domaine par alliance ou mariage, constituent une longue </a:t>
            </a:r>
            <a:r>
              <a:rPr lang="fr-FR" sz="1600" dirty="0" smtClean="0">
                <a:solidFill>
                  <a:srgbClr val="FFFFFF">
                    <a:lumMod val="50000"/>
                  </a:srgbClr>
                </a:solidFill>
                <a:latin typeface="Helvetica 45 Light" panose="020B0404020002020204" pitchFamily="34" charset="0"/>
              </a:rPr>
              <a:t>lignée </a:t>
            </a:r>
            <a:r>
              <a:rPr lang="fr-FR" sz="1600" dirty="0">
                <a:solidFill>
                  <a:srgbClr val="FFFFFF">
                    <a:lumMod val="50000"/>
                  </a:srgbClr>
                </a:solidFill>
                <a:latin typeface="Helvetica 45 Light" panose="020B0404020002020204" pitchFamily="34" charset="0"/>
              </a:rPr>
              <a:t>remontant </a:t>
            </a:r>
            <a:r>
              <a:rPr lang="fr-FR" sz="1600" dirty="0" smtClean="0">
                <a:solidFill>
                  <a:srgbClr val="FFFFFF">
                    <a:lumMod val="50000"/>
                  </a:srgbClr>
                </a:solidFill>
                <a:latin typeface="Helvetica 45 Light" panose="020B0404020002020204" pitchFamily="34" charset="0"/>
              </a:rPr>
              <a:t>à 1377</a:t>
            </a:r>
            <a:endParaRPr lang="fr-FR" sz="1600" dirty="0">
              <a:solidFill>
                <a:srgbClr val="FFFFFF">
                  <a:lumMod val="50000"/>
                </a:srgbClr>
              </a:solidFill>
              <a:latin typeface="Helvetica 45 Light" panose="020B0404020002020204" pitchFamily="34" charset="0"/>
            </a:endParaRPr>
          </a:p>
          <a:p>
            <a:pPr marL="274320" lvl="1" indent="0">
              <a:buClr>
                <a:srgbClr val="93A299"/>
              </a:buClr>
              <a:buNone/>
            </a:pPr>
            <a:r>
              <a:rPr lang="fr-FR" sz="1600" dirty="0" smtClean="0">
                <a:solidFill>
                  <a:srgbClr val="FFFFFF">
                    <a:lumMod val="50000"/>
                  </a:srgbClr>
                </a:solidFill>
                <a:latin typeface="Helvetica 45 Light" panose="020B0404020002020204" pitchFamily="34" charset="0"/>
              </a:rPr>
              <a:t>Corinne </a:t>
            </a:r>
            <a:r>
              <a:rPr lang="fr-FR" sz="1600" dirty="0" err="1">
                <a:solidFill>
                  <a:srgbClr val="FFFFFF">
                    <a:lumMod val="50000"/>
                  </a:srgbClr>
                </a:solidFill>
                <a:latin typeface="Helvetica 45 Light" panose="020B0404020002020204" pitchFamily="34" charset="0"/>
              </a:rPr>
              <a:t>Chryssoula</a:t>
            </a:r>
            <a:r>
              <a:rPr lang="fr-FR" sz="1600" dirty="0">
                <a:solidFill>
                  <a:srgbClr val="FFFFFF">
                    <a:lumMod val="50000"/>
                  </a:srgbClr>
                </a:solidFill>
                <a:latin typeface="Helvetica 45 Light" panose="020B0404020002020204" pitchFamily="34" charset="0"/>
              </a:rPr>
              <a:t> </a:t>
            </a:r>
            <a:r>
              <a:rPr lang="fr-FR" sz="1600" dirty="0" err="1">
                <a:solidFill>
                  <a:srgbClr val="FFFFFF">
                    <a:lumMod val="50000"/>
                  </a:srgbClr>
                </a:solidFill>
                <a:latin typeface="Helvetica 45 Light" panose="020B0404020002020204" pitchFamily="34" charset="0"/>
              </a:rPr>
              <a:t>Mentzelopoulos</a:t>
            </a:r>
            <a:r>
              <a:rPr lang="fr-FR" sz="1600" dirty="0">
                <a:solidFill>
                  <a:srgbClr val="FFFFFF">
                    <a:lumMod val="50000"/>
                  </a:srgbClr>
                </a:solidFill>
                <a:latin typeface="Helvetica 45 Light" panose="020B0404020002020204" pitchFamily="34" charset="0"/>
              </a:rPr>
              <a:t> est </a:t>
            </a:r>
            <a:r>
              <a:rPr lang="fr-FR" sz="1600" dirty="0" smtClean="0">
                <a:solidFill>
                  <a:srgbClr val="FFFFFF">
                    <a:lumMod val="50000"/>
                  </a:srgbClr>
                </a:solidFill>
                <a:latin typeface="Helvetica 45 Light" panose="020B0404020002020204" pitchFamily="34" charset="0"/>
              </a:rPr>
              <a:t>la </a:t>
            </a:r>
            <a:r>
              <a:rPr lang="fr-FR" sz="1600" dirty="0">
                <a:solidFill>
                  <a:srgbClr val="FFFFFF">
                    <a:lumMod val="50000"/>
                  </a:srgbClr>
                </a:solidFill>
                <a:latin typeface="Helvetica 45 Light" panose="020B0404020002020204" pitchFamily="34" charset="0"/>
              </a:rPr>
              <a:t>propriétaire et gérante de la société Château </a:t>
            </a:r>
            <a:r>
              <a:rPr lang="fr-FR" sz="1600" dirty="0" smtClean="0">
                <a:solidFill>
                  <a:srgbClr val="FFFFFF">
                    <a:lumMod val="50000"/>
                  </a:srgbClr>
                </a:solidFill>
                <a:latin typeface="Helvetica 45 Light" panose="020B0404020002020204" pitchFamily="34" charset="0"/>
              </a:rPr>
              <a:t>Margaux.</a:t>
            </a:r>
          </a:p>
          <a:p>
            <a:pPr marL="274320" lvl="1" indent="0">
              <a:buClr>
                <a:srgbClr val="93A299"/>
              </a:buClr>
              <a:buNone/>
            </a:pPr>
            <a:r>
              <a:rPr lang="fr-FR" sz="1600" dirty="0">
                <a:solidFill>
                  <a:srgbClr val="FFFFFF">
                    <a:lumMod val="50000"/>
                  </a:srgbClr>
                </a:solidFill>
                <a:latin typeface="Helvetica 45 Light" panose="020B0404020002020204" pitchFamily="34" charset="0"/>
              </a:rPr>
              <a:t>Son père, André </a:t>
            </a:r>
            <a:r>
              <a:rPr lang="fr-FR" sz="1600" dirty="0" err="1">
                <a:solidFill>
                  <a:srgbClr val="FFFFFF">
                    <a:lumMod val="50000"/>
                  </a:srgbClr>
                </a:solidFill>
                <a:latin typeface="Helvetica 45 Light" panose="020B0404020002020204" pitchFamily="34" charset="0"/>
              </a:rPr>
              <a:t>Mentzelopoulos</a:t>
            </a:r>
            <a:r>
              <a:rPr lang="fr-FR" sz="1600" dirty="0">
                <a:solidFill>
                  <a:srgbClr val="FFFFFF">
                    <a:lumMod val="50000"/>
                  </a:srgbClr>
                </a:solidFill>
                <a:latin typeface="Helvetica 45 Light" panose="020B0404020002020204" pitchFamily="34" charset="0"/>
              </a:rPr>
              <a:t>, est né </a:t>
            </a:r>
            <a:r>
              <a:rPr lang="fr-FR" sz="1600" dirty="0" smtClean="0">
                <a:solidFill>
                  <a:srgbClr val="FFFFFF">
                    <a:lumMod val="50000"/>
                  </a:srgbClr>
                </a:solidFill>
                <a:latin typeface="Helvetica 45 Light" panose="020B0404020002020204" pitchFamily="34" charset="0"/>
              </a:rPr>
              <a:t>à </a:t>
            </a:r>
            <a:r>
              <a:rPr lang="fr-FR" sz="1600" dirty="0">
                <a:solidFill>
                  <a:srgbClr val="FFFFFF">
                    <a:lumMod val="50000"/>
                  </a:srgbClr>
                </a:solidFill>
                <a:latin typeface="Helvetica 45 Light" panose="020B0404020002020204" pitchFamily="34" charset="0"/>
              </a:rPr>
              <a:t>Patras dans le </a:t>
            </a:r>
            <a:r>
              <a:rPr lang="fr-FR" sz="1600" dirty="0" err="1">
                <a:solidFill>
                  <a:srgbClr val="FFFFFF">
                    <a:lumMod val="50000"/>
                  </a:srgbClr>
                </a:solidFill>
                <a:latin typeface="Helvetica 45 Light" panose="020B0404020002020204" pitchFamily="34" charset="0"/>
              </a:rPr>
              <a:t>Péloponèse</a:t>
            </a:r>
            <a:r>
              <a:rPr lang="fr-FR" sz="1600" dirty="0">
                <a:solidFill>
                  <a:srgbClr val="FFFFFF">
                    <a:lumMod val="50000"/>
                  </a:srgbClr>
                </a:solidFill>
                <a:latin typeface="Helvetica 45 Light" panose="020B0404020002020204" pitchFamily="34" charset="0"/>
              </a:rPr>
              <a:t>. Homme d’affaires grec ayant fait fortune dans les céréales, il achète en 1958 la chaîne de magasins à l’enseigne Félix Potin. En 1977, il se rend acquéreur de la propriété du château Margaux appartenant à la famille </a:t>
            </a:r>
            <a:r>
              <a:rPr lang="fr-FR" sz="1600" dirty="0" err="1">
                <a:solidFill>
                  <a:srgbClr val="FFFFFF">
                    <a:lumMod val="50000"/>
                  </a:srgbClr>
                </a:solidFill>
                <a:latin typeface="Helvetica 45 Light" panose="020B0404020002020204" pitchFamily="34" charset="0"/>
              </a:rPr>
              <a:t>Ginestet</a:t>
            </a:r>
            <a:r>
              <a:rPr lang="fr-FR" sz="1600" dirty="0">
                <a:solidFill>
                  <a:srgbClr val="FFFFFF">
                    <a:lumMod val="50000"/>
                  </a:srgbClr>
                </a:solidFill>
                <a:latin typeface="Helvetica 45 Light" panose="020B0404020002020204" pitchFamily="34" charset="0"/>
              </a:rPr>
              <a:t>. Il meurt en 1980 et c’est sa fille Corinne qui prend sa succession</a:t>
            </a:r>
            <a:r>
              <a:rPr lang="fr-FR" sz="1600" dirty="0" smtClean="0">
                <a:solidFill>
                  <a:srgbClr val="FFFFFF">
                    <a:lumMod val="50000"/>
                  </a:srgbClr>
                </a:solidFill>
                <a:latin typeface="Helvetica 45 Light" panose="020B0404020002020204" pitchFamily="34" charset="0"/>
              </a:rPr>
              <a:t>.</a:t>
            </a:r>
          </a:p>
          <a:p>
            <a:pPr marL="274320" lvl="1" indent="0">
              <a:buClr>
                <a:srgbClr val="93A299"/>
              </a:buClr>
              <a:buNone/>
            </a:pPr>
            <a:r>
              <a:rPr lang="fr-FR" sz="1600" dirty="0">
                <a:solidFill>
                  <a:srgbClr val="FFFFFF">
                    <a:lumMod val="50000"/>
                  </a:srgbClr>
                </a:solidFill>
                <a:latin typeface="Helvetica 45 Light" panose="020B0404020002020204" pitchFamily="34" charset="0"/>
              </a:rPr>
              <a:t>Les sols sont constitués par des graves </a:t>
            </a:r>
            <a:r>
              <a:rPr lang="fr-FR" sz="1600" dirty="0" smtClean="0">
                <a:solidFill>
                  <a:srgbClr val="FFFFFF">
                    <a:lumMod val="50000"/>
                  </a:srgbClr>
                </a:solidFill>
                <a:latin typeface="Helvetica 45 Light" panose="020B0404020002020204" pitchFamily="34" charset="0"/>
              </a:rPr>
              <a:t>moyennes </a:t>
            </a:r>
            <a:r>
              <a:rPr lang="fr-FR" sz="1600" dirty="0">
                <a:solidFill>
                  <a:srgbClr val="FFFFFF">
                    <a:lumMod val="50000"/>
                  </a:srgbClr>
                </a:solidFill>
                <a:latin typeface="Helvetica 45 Light" panose="020B0404020002020204" pitchFamily="34" charset="0"/>
              </a:rPr>
              <a:t>et fines, d'origine garonnaise ancienne et d'une épaisseur de 4 à 11 mètres. Les graves sont parfois mêlées d'argiles. La légende dit que la densité des graves du sol y est tellement grande qu'elle permet d'y creuser un puits sans empierrage. </a:t>
            </a:r>
          </a:p>
          <a:p>
            <a:pPr marL="274320" lvl="1" indent="0">
              <a:buClr>
                <a:srgbClr val="93A299"/>
              </a:buClr>
              <a:buNone/>
            </a:pPr>
            <a:r>
              <a:rPr lang="fr-FR" sz="1600" dirty="0">
                <a:solidFill>
                  <a:srgbClr val="FFFFFF">
                    <a:lumMod val="50000"/>
                  </a:srgbClr>
                </a:solidFill>
                <a:latin typeface="Helvetica 45 Light" panose="020B0404020002020204" pitchFamily="34" charset="0"/>
              </a:rPr>
              <a:t>Le vignoble représente 87 ha réservés aux vins rouges pour une production annuelle avoisinant les 200 000 bouteilles. L'encépagement est classique en cabernet sauvignon (75 %), merlot (20 %), cabernet franc et petit </a:t>
            </a:r>
            <a:r>
              <a:rPr lang="fr-FR" sz="1600" dirty="0" err="1">
                <a:solidFill>
                  <a:srgbClr val="FFFFFF">
                    <a:lumMod val="50000"/>
                  </a:srgbClr>
                </a:solidFill>
                <a:latin typeface="Helvetica 45 Light" panose="020B0404020002020204" pitchFamily="34" charset="0"/>
              </a:rPr>
              <a:t>verdot</a:t>
            </a:r>
            <a:r>
              <a:rPr lang="fr-FR" sz="1600" dirty="0">
                <a:solidFill>
                  <a:srgbClr val="FFFFFF">
                    <a:lumMod val="50000"/>
                  </a:srgbClr>
                </a:solidFill>
                <a:latin typeface="Helvetica 45 Light" panose="020B0404020002020204" pitchFamily="34" charset="0"/>
              </a:rPr>
              <a:t> (5 %). 12 hectares sont plantés en sauvignon blanc destiné au vin blanc « Pavillon Blanc » de Margaux.</a:t>
            </a:r>
          </a:p>
          <a:p>
            <a:pPr marL="274320" lvl="1" indent="0">
              <a:buClr>
                <a:srgbClr val="93A299"/>
              </a:buClr>
              <a:buNone/>
            </a:pPr>
            <a:r>
              <a:rPr lang="fr-FR" sz="1600" dirty="0" smtClean="0">
                <a:solidFill>
                  <a:srgbClr val="FFFFFF">
                    <a:lumMod val="50000"/>
                  </a:srgbClr>
                </a:solidFill>
                <a:latin typeface="Helvetica 45 Light" panose="020B0404020002020204" pitchFamily="34" charset="0"/>
              </a:rPr>
              <a:t>Ernest </a:t>
            </a:r>
            <a:r>
              <a:rPr lang="fr-FR" sz="1600" dirty="0">
                <a:solidFill>
                  <a:srgbClr val="FFFFFF">
                    <a:lumMod val="50000"/>
                  </a:srgbClr>
                </a:solidFill>
                <a:latin typeface="Helvetica 45 Light" panose="020B0404020002020204" pitchFamily="34" charset="0"/>
              </a:rPr>
              <a:t>Hemingway aimait tellement le vin de château Margaux, qu'il prénomma en hommage une de ses petites-filles Margaux Hemingway, et non </a:t>
            </a:r>
            <a:r>
              <a:rPr lang="fr-FR" sz="1600" dirty="0" smtClean="0">
                <a:solidFill>
                  <a:srgbClr val="FFFFFF">
                    <a:lumMod val="50000"/>
                  </a:srgbClr>
                </a:solidFill>
                <a:latin typeface="Helvetica 45 Light" panose="020B0404020002020204" pitchFamily="34" charset="0"/>
              </a:rPr>
              <a:t>Margot.</a:t>
            </a:r>
            <a:endParaRPr lang="fr-FR" sz="1600" dirty="0">
              <a:solidFill>
                <a:srgbClr val="FFFFFF">
                  <a:lumMod val="50000"/>
                </a:srgbClr>
              </a:solidFill>
              <a:latin typeface="Helvetica 45 Light" panose="020B0404020002020204" pitchFamily="34" charset="0"/>
            </a:endParaRPr>
          </a:p>
          <a:p>
            <a:pPr marL="274320" lvl="1" indent="0">
              <a:buClr>
                <a:srgbClr val="93A299"/>
              </a:buClr>
              <a:buNone/>
            </a:pPr>
            <a:endParaRPr lang="fr-FR" sz="1600" dirty="0">
              <a:solidFill>
                <a:srgbClr val="FFFFFF">
                  <a:lumMod val="50000"/>
                </a:srgbClr>
              </a:solidFill>
              <a:latin typeface="Helvetica 45 Light" panose="020B0404020002020204" pitchFamily="34" charset="0"/>
            </a:endParaRPr>
          </a:p>
          <a:p>
            <a:pPr marL="274320" lvl="1" indent="0">
              <a:buClr>
                <a:srgbClr val="93A299"/>
              </a:buClr>
              <a:buNone/>
            </a:pPr>
            <a:endParaRPr lang="fr-FR" sz="1600" dirty="0" smtClean="0">
              <a:solidFill>
                <a:srgbClr val="FFFFFF">
                  <a:lumMod val="50000"/>
                </a:srgbClr>
              </a:solidFill>
              <a:latin typeface="Helvetica 45 Light" panose="020B0404020002020204" pitchFamily="34" charset="0"/>
            </a:endParaRPr>
          </a:p>
          <a:p>
            <a:pPr>
              <a:buClr>
                <a:srgbClr val="93A299"/>
              </a:buClr>
            </a:pPr>
            <a:endParaRPr lang="fr-FR" sz="1600" dirty="0">
              <a:solidFill>
                <a:srgbClr val="FFFFFF">
                  <a:lumMod val="50000"/>
                </a:srgbClr>
              </a:solidFill>
              <a:latin typeface="Helvetica 45 Light" panose="020B0404020002020204" pitchFamily="34" charset="0"/>
            </a:endParaRPr>
          </a:p>
          <a:p>
            <a:pPr>
              <a:buClr>
                <a:srgbClr val="93A299"/>
              </a:buClr>
            </a:pPr>
            <a:endParaRPr lang="fr-FR" sz="1600" dirty="0" smtClean="0">
              <a:solidFill>
                <a:srgbClr val="FFFFFF">
                  <a:lumMod val="50000"/>
                </a:srgbClr>
              </a:solidFill>
              <a:latin typeface="Helvetica 45 Light" panose="020B0404020002020204" pitchFamily="34" charset="0"/>
            </a:endParaRPr>
          </a:p>
          <a:p>
            <a:pPr marL="274320" lvl="2" indent="0">
              <a:buClr>
                <a:srgbClr val="93A299"/>
              </a:buClr>
              <a:buFont typeface="Arial" pitchFamily="34" charset="0"/>
              <a:buNone/>
            </a:pPr>
            <a:endParaRPr lang="fr-FR" sz="1600" dirty="0">
              <a:solidFill>
                <a:srgbClr val="FFFFFF">
                  <a:lumMod val="50000"/>
                </a:srgbClr>
              </a:solidFill>
              <a:latin typeface="Helvetica 45 Light" panose="020B0404020002020204" pitchFamily="34" charset="0"/>
            </a:endParaRPr>
          </a:p>
        </p:txBody>
      </p:sp>
      <p:pic>
        <p:nvPicPr>
          <p:cNvPr id="8" name="Picture 2" descr="https://encrypted-tbn0.gstatic.com/images?q=tbn:ANd9GcQ1iL-8lXIIKR4Uv20LSCBO7RC8e88eLkk-RTwUwVKZNg-wJeO-n-L-tI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
            <a:ext cx="1600200" cy="115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46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990600"/>
          </a:xfrm>
        </p:spPr>
        <p:txBody>
          <a:bodyPr/>
          <a:lstStyle/>
          <a:p>
            <a:r>
              <a:rPr lang="fr-FR" dirty="0">
                <a:solidFill>
                  <a:srgbClr val="C00000"/>
                </a:solidFill>
              </a:rPr>
              <a:t>Château </a:t>
            </a:r>
            <a:r>
              <a:rPr lang="fr-FR" dirty="0" smtClean="0">
                <a:solidFill>
                  <a:srgbClr val="C00000"/>
                </a:solidFill>
              </a:rPr>
              <a:t>Margaux</a:t>
            </a:r>
            <a:endParaRPr lang="en-US" dirty="0"/>
          </a:p>
        </p:txBody>
      </p:sp>
      <p:sp>
        <p:nvSpPr>
          <p:cNvPr id="4" name="Content Placeholder 2"/>
          <p:cNvSpPr txBox="1">
            <a:spLocks/>
          </p:cNvSpPr>
          <p:nvPr/>
        </p:nvSpPr>
        <p:spPr>
          <a:xfrm>
            <a:off x="76200" y="990600"/>
            <a:ext cx="9067800"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2" indent="0">
              <a:buClr>
                <a:srgbClr val="93A299"/>
              </a:buClr>
              <a:buFont typeface="Arial" pitchFamily="34" charset="0"/>
              <a:buNone/>
            </a:pPr>
            <a:endParaRPr lang="fr-FR" sz="1600" dirty="0">
              <a:solidFill>
                <a:srgbClr val="FFFFFF">
                  <a:lumMod val="50000"/>
                </a:srgbClr>
              </a:solidFill>
              <a:latin typeface="Helvetica 45 Light" panose="020B0404020002020204" pitchFamily="34" charset="0"/>
            </a:endParaRPr>
          </a:p>
          <a:p>
            <a:pPr marL="274320" lvl="2" indent="0">
              <a:buClr>
                <a:srgbClr val="93A299"/>
              </a:buClr>
              <a:buFont typeface="Arial" pitchFamily="34" charset="0"/>
              <a:buNone/>
            </a:pPr>
            <a:r>
              <a:rPr lang="fr-FR" sz="1600" dirty="0" smtClean="0">
                <a:solidFill>
                  <a:srgbClr val="C00000"/>
                </a:solidFill>
              </a:rPr>
              <a:t>Millésime</a:t>
            </a:r>
            <a:endParaRPr lang="fr-FR" sz="1600" dirty="0">
              <a:solidFill>
                <a:srgbClr val="C00000"/>
              </a:solidFill>
            </a:endParaRPr>
          </a:p>
          <a:p>
            <a:pPr marL="274320" lvl="2" indent="0">
              <a:buClr>
                <a:srgbClr val="93A299"/>
              </a:buClr>
              <a:buNone/>
            </a:pPr>
            <a:r>
              <a:rPr lang="fr-FR" sz="1600" dirty="0">
                <a:solidFill>
                  <a:srgbClr val="FFFFFF">
                    <a:lumMod val="50000"/>
                  </a:srgbClr>
                </a:solidFill>
                <a:latin typeface="Helvetica 45 Light" panose="020B0404020002020204" pitchFamily="34" charset="0"/>
              </a:rPr>
              <a:t>1998… Les dates de débourrement, de floraison et de véraison correspondent exactement aux moyennes. Le fait marquant du millésime est la chaleur exceptionnelle et la sécheresse du mois d'août qui ont permis l'acquisition précoce d'un excellent niveau de concentration. </a:t>
            </a:r>
            <a:r>
              <a:rPr lang="fr-FR" sz="1600" dirty="0" smtClean="0">
                <a:solidFill>
                  <a:srgbClr val="FFFFFF">
                    <a:lumMod val="50000"/>
                  </a:srgbClr>
                </a:solidFill>
                <a:latin typeface="Helvetica 45 Light" panose="020B0404020002020204" pitchFamily="34" charset="0"/>
              </a:rPr>
              <a:t>Les </a:t>
            </a:r>
            <a:r>
              <a:rPr lang="fr-FR" sz="1600" dirty="0">
                <a:solidFill>
                  <a:srgbClr val="FFFFFF">
                    <a:lumMod val="50000"/>
                  </a:srgbClr>
                </a:solidFill>
                <a:latin typeface="Helvetica 45 Light" panose="020B0404020002020204" pitchFamily="34" charset="0"/>
              </a:rPr>
              <a:t>vendanges démarraient sous la pluie, mais le domaine n'a pas souffert de la moindre </a:t>
            </a:r>
            <a:r>
              <a:rPr lang="fr-FR" sz="1600" dirty="0" smtClean="0">
                <a:solidFill>
                  <a:srgbClr val="FFFFFF">
                    <a:lumMod val="50000"/>
                  </a:srgbClr>
                </a:solidFill>
                <a:latin typeface="Helvetica 45 Light" panose="020B0404020002020204" pitchFamily="34" charset="0"/>
              </a:rPr>
              <a:t>dilution </a:t>
            </a:r>
            <a:r>
              <a:rPr lang="fr-FR" sz="1600" dirty="0">
                <a:solidFill>
                  <a:srgbClr val="FFFFFF">
                    <a:lumMod val="50000"/>
                  </a:srgbClr>
                </a:solidFill>
                <a:latin typeface="Helvetica 45 Light" panose="020B0404020002020204" pitchFamily="34" charset="0"/>
              </a:rPr>
              <a:t>(Vendanges le 24 septembre)</a:t>
            </a:r>
            <a:r>
              <a:rPr lang="fr-FR" sz="1600" dirty="0" smtClean="0">
                <a:solidFill>
                  <a:srgbClr val="FFFFFF">
                    <a:lumMod val="50000"/>
                  </a:srgbClr>
                </a:solidFill>
                <a:latin typeface="Helvetica 45 Light" panose="020B0404020002020204" pitchFamily="34" charset="0"/>
              </a:rPr>
              <a:t>. </a:t>
            </a:r>
            <a:r>
              <a:rPr lang="fr-FR" sz="1600" dirty="0">
                <a:solidFill>
                  <a:srgbClr val="FFFFFF">
                    <a:lumMod val="50000"/>
                  </a:srgbClr>
                </a:solidFill>
                <a:latin typeface="Helvetica 45 Light" panose="020B0404020002020204" pitchFamily="34" charset="0"/>
              </a:rPr>
              <a:t>Le millésime sera de grande garde, et proposera des vins harmonieux, </a:t>
            </a:r>
            <a:r>
              <a:rPr lang="fr-FR" sz="1600" dirty="0" err="1">
                <a:solidFill>
                  <a:srgbClr val="FFFFFF">
                    <a:lumMod val="50000"/>
                  </a:srgbClr>
                </a:solidFill>
                <a:latin typeface="Helvetica 45 Light" panose="020B0404020002020204" pitchFamily="34" charset="0"/>
              </a:rPr>
              <a:t>dôtés</a:t>
            </a:r>
            <a:r>
              <a:rPr lang="fr-FR" sz="1600" dirty="0">
                <a:solidFill>
                  <a:srgbClr val="FFFFFF">
                    <a:lumMod val="50000"/>
                  </a:srgbClr>
                </a:solidFill>
                <a:latin typeface="Helvetica 45 Light" panose="020B0404020002020204" pitchFamily="34" charset="0"/>
              </a:rPr>
              <a:t> d'une belle structure. </a:t>
            </a:r>
          </a:p>
          <a:p>
            <a:pPr>
              <a:buClr>
                <a:srgbClr val="93A299"/>
              </a:buClr>
            </a:pPr>
            <a:r>
              <a:rPr lang="fr-FR" sz="1600" dirty="0" smtClean="0">
                <a:solidFill>
                  <a:srgbClr val="C00000"/>
                </a:solidFill>
              </a:rPr>
              <a:t>Cépages</a:t>
            </a:r>
          </a:p>
          <a:p>
            <a:pPr marL="274320" lvl="2" indent="0">
              <a:buClr>
                <a:srgbClr val="93A299"/>
              </a:buClr>
              <a:buNone/>
            </a:pPr>
            <a:r>
              <a:rPr lang="fr-FR" sz="1600" dirty="0">
                <a:solidFill>
                  <a:srgbClr val="FFFFFF">
                    <a:lumMod val="50000"/>
                  </a:srgbClr>
                </a:solidFill>
                <a:latin typeface="Helvetica 45 Light" panose="020B0404020002020204" pitchFamily="34" charset="0"/>
              </a:rPr>
              <a:t>75% Cabernet Sauvignon 20% Merlot 5% Petit </a:t>
            </a:r>
            <a:r>
              <a:rPr lang="fr-FR" sz="1600" dirty="0" err="1">
                <a:solidFill>
                  <a:srgbClr val="FFFFFF">
                    <a:lumMod val="50000"/>
                  </a:srgbClr>
                </a:solidFill>
                <a:latin typeface="Helvetica 45 Light" panose="020B0404020002020204" pitchFamily="34" charset="0"/>
              </a:rPr>
              <a:t>Verdot</a:t>
            </a:r>
            <a:r>
              <a:rPr lang="fr-FR" sz="1600" dirty="0">
                <a:solidFill>
                  <a:srgbClr val="FFFFFF">
                    <a:lumMod val="50000"/>
                  </a:srgbClr>
                </a:solidFill>
                <a:latin typeface="Helvetica 45 Light" panose="020B0404020002020204" pitchFamily="34" charset="0"/>
              </a:rPr>
              <a:t> Age moyen : 37 ans </a:t>
            </a:r>
          </a:p>
          <a:p>
            <a:pPr>
              <a:buClr>
                <a:srgbClr val="93A299"/>
              </a:buClr>
            </a:pPr>
            <a:r>
              <a:rPr lang="fr-FR" sz="1600" dirty="0" smtClean="0">
                <a:solidFill>
                  <a:srgbClr val="C00000"/>
                </a:solidFill>
              </a:rPr>
              <a:t>Vinification </a:t>
            </a:r>
          </a:p>
          <a:p>
            <a:pPr marL="274320" lvl="1" indent="0">
              <a:buClr>
                <a:srgbClr val="93A299"/>
              </a:buClr>
              <a:buNone/>
            </a:pPr>
            <a:r>
              <a:rPr lang="fr-FR" sz="1600" dirty="0" smtClean="0">
                <a:solidFill>
                  <a:srgbClr val="FFFFFF">
                    <a:lumMod val="50000"/>
                  </a:srgbClr>
                </a:solidFill>
                <a:latin typeface="Helvetica 45 Light" panose="020B0404020002020204" pitchFamily="34" charset="0"/>
              </a:rPr>
              <a:t>Fermentation en cuves de chêne. 18 </a:t>
            </a:r>
            <a:r>
              <a:rPr lang="fr-FR" sz="1600" dirty="0">
                <a:solidFill>
                  <a:srgbClr val="FFFFFF">
                    <a:lumMod val="50000"/>
                  </a:srgbClr>
                </a:solidFill>
                <a:latin typeface="Helvetica 45 Light" panose="020B0404020002020204" pitchFamily="34" charset="0"/>
              </a:rPr>
              <a:t>à 24 mois en barriques neuves de chêne</a:t>
            </a:r>
            <a:endParaRPr lang="fr-FR" sz="1600" dirty="0" smtClean="0">
              <a:solidFill>
                <a:srgbClr val="FFFFFF">
                  <a:lumMod val="50000"/>
                </a:srgbClr>
              </a:solidFill>
              <a:latin typeface="Helvetica 45 Light" panose="020B0404020002020204" pitchFamily="34" charset="0"/>
            </a:endParaRPr>
          </a:p>
          <a:p>
            <a:pPr>
              <a:buClr>
                <a:srgbClr val="93A299"/>
              </a:buClr>
            </a:pPr>
            <a:r>
              <a:rPr lang="fr-FR" sz="1600" dirty="0" smtClean="0">
                <a:solidFill>
                  <a:srgbClr val="C00000"/>
                </a:solidFill>
              </a:rPr>
              <a:t>Dégustation</a:t>
            </a:r>
            <a:endParaRPr lang="fr-FR" sz="1600" dirty="0">
              <a:solidFill>
                <a:srgbClr val="C00000"/>
              </a:solidFill>
            </a:endParaRPr>
          </a:p>
          <a:p>
            <a:pPr marL="274320" lvl="1" indent="0">
              <a:buClr>
                <a:srgbClr val="93A299"/>
              </a:buClr>
              <a:buNone/>
            </a:pPr>
            <a:r>
              <a:rPr lang="fr-FR" sz="1600" dirty="0" smtClean="0">
                <a:solidFill>
                  <a:srgbClr val="FFFFFF">
                    <a:lumMod val="50000"/>
                  </a:srgbClr>
                </a:solidFill>
                <a:latin typeface="Helvetica 45 Light" panose="020B0404020002020204" pitchFamily="34" charset="0"/>
              </a:rPr>
              <a:t>Ce qu’on en disait en 2010 : le </a:t>
            </a:r>
            <a:r>
              <a:rPr lang="fr-FR" sz="1600" dirty="0">
                <a:solidFill>
                  <a:srgbClr val="FFFFFF">
                    <a:lumMod val="50000"/>
                  </a:srgbClr>
                </a:solidFill>
                <a:latin typeface="Helvetica 45 Light" panose="020B0404020002020204" pitchFamily="34" charset="0"/>
              </a:rPr>
              <a:t>Château Margaux 1998 présente des arômes d’une grande fraîcheur où dominent les fruits, notamment les fruits rouges, et persistent encore des notes vanillées et torréfiées qui se fondent petit à petit dans le vin. L’impression en bouche est d’une grande puissance avec des tanins frais, fermes mais gras, qui donnent à ce vin une dimension très classique</a:t>
            </a:r>
            <a:r>
              <a:rPr lang="fr-FR" sz="1600" dirty="0" smtClean="0">
                <a:solidFill>
                  <a:srgbClr val="FFFFFF">
                    <a:lumMod val="50000"/>
                  </a:srgbClr>
                </a:solidFill>
                <a:latin typeface="Helvetica 45 Light" panose="020B0404020002020204" pitchFamily="34" charset="0"/>
              </a:rPr>
              <a:t>.</a:t>
            </a:r>
          </a:p>
          <a:p>
            <a:pPr marL="274320" lvl="1" indent="0">
              <a:buClr>
                <a:srgbClr val="93A299"/>
              </a:buClr>
              <a:buNone/>
            </a:pPr>
            <a:r>
              <a:rPr lang="fr-FR" sz="1600" dirty="0">
                <a:solidFill>
                  <a:srgbClr val="FFFFFF">
                    <a:lumMod val="50000"/>
                  </a:srgbClr>
                </a:solidFill>
                <a:latin typeface="Helvetica 45 Light" panose="020B0404020002020204" pitchFamily="34" charset="0"/>
              </a:rPr>
              <a:t>Apogée : A boire jusqu'en </a:t>
            </a:r>
            <a:r>
              <a:rPr lang="fr-FR" sz="1600" dirty="0" smtClean="0">
                <a:solidFill>
                  <a:srgbClr val="FFFFFF">
                    <a:lumMod val="50000"/>
                  </a:srgbClr>
                </a:solidFill>
                <a:latin typeface="Helvetica 45 Light" panose="020B0404020002020204" pitchFamily="34" charset="0"/>
              </a:rPr>
              <a:t>2030 !!!</a:t>
            </a:r>
            <a:endParaRPr lang="fr-FR" sz="1600" dirty="0">
              <a:solidFill>
                <a:srgbClr val="FFFFFF">
                  <a:lumMod val="50000"/>
                </a:srgbClr>
              </a:solidFill>
              <a:latin typeface="Helvetica 45 Light" panose="020B0404020002020204" pitchFamily="34" charset="0"/>
            </a:endParaRPr>
          </a:p>
          <a:p>
            <a:pPr marL="274320" lvl="1" indent="0">
              <a:buClr>
                <a:srgbClr val="93A299"/>
              </a:buClr>
              <a:buNone/>
            </a:pPr>
            <a:endParaRPr lang="fr-FR" sz="1600" dirty="0">
              <a:solidFill>
                <a:srgbClr val="FFFFFF">
                  <a:lumMod val="50000"/>
                </a:srgbClr>
              </a:solidFill>
              <a:latin typeface="Helvetica 45 Light" panose="020B0404020002020204" pitchFamily="34" charset="0"/>
            </a:endParaRPr>
          </a:p>
          <a:p>
            <a:pPr marL="274320" lvl="1" indent="0">
              <a:buClr>
                <a:srgbClr val="93A299"/>
              </a:buClr>
              <a:buNone/>
            </a:pPr>
            <a:endParaRPr lang="fr-FR" sz="1600" dirty="0">
              <a:solidFill>
                <a:srgbClr val="FFFFFF">
                  <a:lumMod val="50000"/>
                </a:srgbClr>
              </a:solidFill>
              <a:latin typeface="Helvetica 45 Light" panose="020B0404020002020204" pitchFamily="34" charset="0"/>
            </a:endParaRPr>
          </a:p>
          <a:p>
            <a:pPr marL="274320" lvl="1" indent="0">
              <a:buClr>
                <a:srgbClr val="93A299"/>
              </a:buClr>
              <a:buNone/>
            </a:pPr>
            <a:endParaRPr lang="fr-FR" sz="1600" dirty="0">
              <a:solidFill>
                <a:srgbClr val="FFFFFF">
                  <a:lumMod val="50000"/>
                </a:srgbClr>
              </a:solidFill>
              <a:latin typeface="Helvetica 45 Light" panose="020B0404020002020204" pitchFamily="34" charset="0"/>
            </a:endParaRPr>
          </a:p>
          <a:p>
            <a:pPr marL="274320" lvl="1" indent="0">
              <a:buClr>
                <a:srgbClr val="93A299"/>
              </a:buClr>
              <a:buFont typeface="Arial" pitchFamily="34" charset="0"/>
              <a:buNone/>
            </a:pPr>
            <a:endParaRPr lang="fr-FR" sz="1600" dirty="0" smtClean="0">
              <a:solidFill>
                <a:srgbClr val="FFFFFF">
                  <a:lumMod val="50000"/>
                </a:srgbClr>
              </a:solidFill>
              <a:latin typeface="Helvetica 45 Light" panose="020B0404020002020204" pitchFamily="34" charset="0"/>
            </a:endParaRPr>
          </a:p>
          <a:p>
            <a:pPr marL="274320" lvl="1" indent="0">
              <a:buClr>
                <a:srgbClr val="93A299"/>
              </a:buClr>
              <a:buFont typeface="Arial" pitchFamily="34" charset="0"/>
              <a:buNone/>
            </a:pPr>
            <a:endParaRPr lang="fr-FR" sz="1600" dirty="0">
              <a:solidFill>
                <a:srgbClr val="C00000"/>
              </a:solidFill>
            </a:endParaRPr>
          </a:p>
        </p:txBody>
      </p:sp>
      <p:pic>
        <p:nvPicPr>
          <p:cNvPr id="5" name="Picture 2" descr="https://encrypted-tbn0.gstatic.com/images?q=tbn:ANd9GcQ1iL-8lXIIKR4Uv20LSCBO7RC8e88eLkk-RTwUwVKZNg-wJeO-n-L-tI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
            <a:ext cx="1600200" cy="115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9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prix du marché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452770"/>
              </p:ext>
            </p:extLst>
          </p:nvPr>
        </p:nvGraphicFramePr>
        <p:xfrm>
          <a:off x="381000" y="2209800"/>
          <a:ext cx="8229600" cy="2595880"/>
        </p:xfrm>
        <a:graphic>
          <a:graphicData uri="http://schemas.openxmlformats.org/drawingml/2006/table">
            <a:tbl>
              <a:tblPr firstRow="1" bandRow="1">
                <a:tableStyleId>{5C22544A-7EE6-4342-B048-85BDC9FD1C3A}</a:tableStyleId>
              </a:tblPr>
              <a:tblGrid>
                <a:gridCol w="3505200"/>
                <a:gridCol w="1981200"/>
                <a:gridCol w="2743200"/>
              </a:tblGrid>
              <a:tr h="370840">
                <a:tc>
                  <a:txBody>
                    <a:bodyPr/>
                    <a:lstStyle/>
                    <a:p>
                      <a:r>
                        <a:rPr lang="fr-FR" dirty="0" smtClean="0"/>
                        <a:t>Château</a:t>
                      </a:r>
                      <a:endParaRPr lang="en-US" dirty="0"/>
                    </a:p>
                  </a:txBody>
                  <a:tcPr/>
                </a:tc>
                <a:tc>
                  <a:txBody>
                    <a:bodyPr/>
                    <a:lstStyle/>
                    <a:p>
                      <a:r>
                        <a:rPr lang="fr-FR" dirty="0" smtClean="0"/>
                        <a:t>Année</a:t>
                      </a:r>
                      <a:endParaRPr lang="en-US" dirty="0"/>
                    </a:p>
                  </a:txBody>
                  <a:tcPr/>
                </a:tc>
                <a:tc>
                  <a:txBody>
                    <a:bodyPr/>
                    <a:lstStyle/>
                    <a:p>
                      <a:r>
                        <a:rPr lang="fr-FR" dirty="0" smtClean="0"/>
                        <a:t>Gamme de prix</a:t>
                      </a:r>
                      <a:endParaRPr lang="en-US" dirty="0"/>
                    </a:p>
                  </a:txBody>
                  <a:tcPr/>
                </a:tc>
              </a:tr>
              <a:tr h="370840">
                <a:tc>
                  <a:txBody>
                    <a:bodyPr/>
                    <a:lstStyle/>
                    <a:p>
                      <a:r>
                        <a:rPr lang="fr-FR" dirty="0" smtClean="0"/>
                        <a:t>Château Le Coteau</a:t>
                      </a:r>
                      <a:endParaRPr lang="en-US" dirty="0"/>
                    </a:p>
                  </a:txBody>
                  <a:tcPr/>
                </a:tc>
                <a:tc>
                  <a:txBody>
                    <a:bodyPr/>
                    <a:lstStyle/>
                    <a:p>
                      <a:r>
                        <a:rPr lang="fr-FR" dirty="0" smtClean="0"/>
                        <a:t>2009</a:t>
                      </a:r>
                      <a:endParaRPr lang="en-US" dirty="0"/>
                    </a:p>
                  </a:txBody>
                  <a:tcPr/>
                </a:tc>
                <a:tc>
                  <a:txBody>
                    <a:bodyPr/>
                    <a:lstStyle/>
                    <a:p>
                      <a:r>
                        <a:rPr lang="fr-FR" dirty="0" smtClean="0"/>
                        <a:t>20</a:t>
                      </a:r>
                      <a:endParaRPr lang="en-US" dirty="0"/>
                    </a:p>
                  </a:txBody>
                  <a:tcPr/>
                </a:tc>
              </a:tr>
              <a:tr h="370840">
                <a:tc>
                  <a:txBody>
                    <a:bodyPr/>
                    <a:lstStyle/>
                    <a:p>
                      <a:r>
                        <a:rPr lang="fr-FR" dirty="0" smtClean="0"/>
                        <a:t>Château</a:t>
                      </a:r>
                      <a:r>
                        <a:rPr lang="fr-FR" baseline="0" dirty="0" smtClean="0"/>
                        <a:t> </a:t>
                      </a:r>
                      <a:r>
                        <a:rPr lang="fr-FR" baseline="0" dirty="0" err="1" smtClean="0"/>
                        <a:t>Malescot</a:t>
                      </a:r>
                      <a:r>
                        <a:rPr lang="fr-FR" baseline="0" dirty="0" smtClean="0"/>
                        <a:t>-St </a:t>
                      </a:r>
                      <a:r>
                        <a:rPr lang="fr-FR" baseline="0" dirty="0" err="1" smtClean="0"/>
                        <a:t>Exupery</a:t>
                      </a:r>
                      <a:endParaRPr lang="en-US" dirty="0"/>
                    </a:p>
                  </a:txBody>
                  <a:tcPr/>
                </a:tc>
                <a:tc>
                  <a:txBody>
                    <a:bodyPr/>
                    <a:lstStyle/>
                    <a:p>
                      <a:r>
                        <a:rPr lang="fr-FR" dirty="0" smtClean="0"/>
                        <a:t>2004</a:t>
                      </a:r>
                      <a:endParaRPr lang="en-US" dirty="0"/>
                    </a:p>
                  </a:txBody>
                  <a:tcPr/>
                </a:tc>
                <a:tc>
                  <a:txBody>
                    <a:bodyPr/>
                    <a:lstStyle/>
                    <a:p>
                      <a:r>
                        <a:rPr lang="fr-FR" dirty="0" smtClean="0"/>
                        <a:t>35-50</a:t>
                      </a:r>
                      <a:endParaRPr lang="en-US" dirty="0"/>
                    </a:p>
                  </a:txBody>
                  <a:tcPr/>
                </a:tc>
              </a:tr>
              <a:tr h="370840">
                <a:tc>
                  <a:txBody>
                    <a:bodyPr/>
                    <a:lstStyle/>
                    <a:p>
                      <a:r>
                        <a:rPr lang="fr-FR" dirty="0" smtClean="0"/>
                        <a:t>Château </a:t>
                      </a:r>
                      <a:r>
                        <a:rPr lang="fr-FR" dirty="0" err="1" smtClean="0"/>
                        <a:t>Cantenac</a:t>
                      </a:r>
                      <a:r>
                        <a:rPr lang="fr-FR" dirty="0" smtClean="0"/>
                        <a:t>-Brown</a:t>
                      </a:r>
                      <a:endParaRPr lang="en-US" dirty="0"/>
                    </a:p>
                  </a:txBody>
                  <a:tcPr/>
                </a:tc>
                <a:tc>
                  <a:txBody>
                    <a:bodyPr/>
                    <a:lstStyle/>
                    <a:p>
                      <a:r>
                        <a:rPr lang="fr-FR" dirty="0" smtClean="0"/>
                        <a:t>2008</a:t>
                      </a:r>
                      <a:endParaRPr lang="en-US" dirty="0"/>
                    </a:p>
                  </a:txBody>
                  <a:tcPr/>
                </a:tc>
                <a:tc>
                  <a:txBody>
                    <a:bodyPr/>
                    <a:lstStyle/>
                    <a:p>
                      <a:r>
                        <a:rPr lang="fr-FR" dirty="0" smtClean="0"/>
                        <a:t>60</a:t>
                      </a:r>
                      <a:endParaRPr lang="en-US" dirty="0"/>
                    </a:p>
                  </a:txBody>
                  <a:tcPr/>
                </a:tc>
              </a:tr>
              <a:tr h="370840">
                <a:tc>
                  <a:txBody>
                    <a:bodyPr/>
                    <a:lstStyle/>
                    <a:p>
                      <a:r>
                        <a:rPr lang="fr-FR" dirty="0" smtClean="0"/>
                        <a:t>Château </a:t>
                      </a:r>
                      <a:r>
                        <a:rPr lang="fr-FR" dirty="0" err="1" smtClean="0"/>
                        <a:t>Lascombes</a:t>
                      </a:r>
                      <a:endParaRPr lang="en-US" dirty="0"/>
                    </a:p>
                  </a:txBody>
                  <a:tcPr/>
                </a:tc>
                <a:tc>
                  <a:txBody>
                    <a:bodyPr/>
                    <a:lstStyle/>
                    <a:p>
                      <a:r>
                        <a:rPr lang="fr-FR" dirty="0" smtClean="0"/>
                        <a:t>1981</a:t>
                      </a:r>
                      <a:endParaRPr lang="en-US" dirty="0"/>
                    </a:p>
                  </a:txBody>
                  <a:tcPr/>
                </a:tc>
                <a:tc>
                  <a:txBody>
                    <a:bodyPr/>
                    <a:lstStyle/>
                    <a:p>
                      <a:r>
                        <a:rPr lang="fr-FR" dirty="0" smtClean="0"/>
                        <a:t>50-60</a:t>
                      </a:r>
                      <a:endParaRPr lang="en-US" dirty="0"/>
                    </a:p>
                  </a:txBody>
                  <a:tcPr/>
                </a:tc>
              </a:tr>
              <a:tr h="370840">
                <a:tc>
                  <a:txBody>
                    <a:bodyPr/>
                    <a:lstStyle/>
                    <a:p>
                      <a:r>
                        <a:rPr lang="fr-FR" dirty="0" smtClean="0"/>
                        <a:t>Château </a:t>
                      </a:r>
                      <a:r>
                        <a:rPr lang="fr-FR" dirty="0" err="1" smtClean="0"/>
                        <a:t>Brane-Catenac</a:t>
                      </a:r>
                      <a:endParaRPr lang="en-US" dirty="0"/>
                    </a:p>
                  </a:txBody>
                  <a:tcPr/>
                </a:tc>
                <a:tc>
                  <a:txBody>
                    <a:bodyPr/>
                    <a:lstStyle/>
                    <a:p>
                      <a:r>
                        <a:rPr lang="fr-FR" dirty="0" smtClean="0"/>
                        <a:t>1998</a:t>
                      </a:r>
                      <a:endParaRPr lang="en-US" dirty="0"/>
                    </a:p>
                  </a:txBody>
                  <a:tcPr/>
                </a:tc>
                <a:tc>
                  <a:txBody>
                    <a:bodyPr/>
                    <a:lstStyle/>
                    <a:p>
                      <a:r>
                        <a:rPr lang="fr-FR" dirty="0" smtClean="0"/>
                        <a:t>80-100</a:t>
                      </a:r>
                      <a:endParaRPr lang="en-US" dirty="0"/>
                    </a:p>
                  </a:txBody>
                  <a:tcPr/>
                </a:tc>
              </a:tr>
              <a:tr h="370840">
                <a:tc>
                  <a:txBody>
                    <a:bodyPr/>
                    <a:lstStyle/>
                    <a:p>
                      <a:r>
                        <a:rPr lang="fr-FR" dirty="0" smtClean="0"/>
                        <a:t>Château Margaux</a:t>
                      </a:r>
                      <a:endParaRPr lang="en-US" dirty="0"/>
                    </a:p>
                  </a:txBody>
                  <a:tcPr/>
                </a:tc>
                <a:tc>
                  <a:txBody>
                    <a:bodyPr/>
                    <a:lstStyle/>
                    <a:p>
                      <a:r>
                        <a:rPr lang="fr-FR" dirty="0" smtClean="0"/>
                        <a:t>1998</a:t>
                      </a:r>
                      <a:endParaRPr lang="en-US" dirty="0"/>
                    </a:p>
                  </a:txBody>
                  <a:tcPr/>
                </a:tc>
                <a:tc>
                  <a:txBody>
                    <a:bodyPr/>
                    <a:lstStyle/>
                    <a:p>
                      <a:r>
                        <a:rPr lang="fr-FR" dirty="0" smtClean="0"/>
                        <a:t>400-500</a:t>
                      </a:r>
                      <a:endParaRPr lang="en-US" dirty="0"/>
                    </a:p>
                  </a:txBody>
                  <a:tcPr/>
                </a:tc>
              </a:tr>
            </a:tbl>
          </a:graphicData>
        </a:graphic>
      </p:graphicFrame>
    </p:spTree>
    <p:extLst>
      <p:ext uri="{BB962C8B-B14F-4D97-AF65-F5344CB8AC3E}">
        <p14:creationId xmlns:p14="http://schemas.microsoft.com/office/powerpoint/2010/main" val="1654771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990600"/>
          </a:xfrm>
        </p:spPr>
        <p:txBody>
          <a:bodyPr/>
          <a:lstStyle/>
          <a:p>
            <a:r>
              <a:rPr lang="fr-FR" dirty="0" smtClean="0"/>
              <a:t>L’appellation Margaux</a:t>
            </a:r>
            <a:endParaRPr lang="en-US" dirty="0"/>
          </a:p>
        </p:txBody>
      </p:sp>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23900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37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15" y="2038350"/>
            <a:ext cx="893798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FR" smtClean="0"/>
              <a:t>L’appellation Margaux vue </a:t>
            </a:r>
            <a:r>
              <a:rPr lang="fr-FR" dirty="0" smtClean="0"/>
              <a:t>du ciel</a:t>
            </a:r>
            <a:endParaRPr lang="en-US" dirty="0"/>
          </a:p>
        </p:txBody>
      </p:sp>
    </p:spTree>
    <p:extLst>
      <p:ext uri="{BB962C8B-B14F-4D97-AF65-F5344CB8AC3E}">
        <p14:creationId xmlns:p14="http://schemas.microsoft.com/office/powerpoint/2010/main" val="137281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L’appellation Margaux : sol, climat</a:t>
            </a:r>
            <a:endParaRPr lang="en-US" dirty="0"/>
          </a:p>
        </p:txBody>
      </p:sp>
      <p:sp>
        <p:nvSpPr>
          <p:cNvPr id="3" name="Content Placeholder 2"/>
          <p:cNvSpPr>
            <a:spLocks noGrp="1"/>
          </p:cNvSpPr>
          <p:nvPr>
            <p:ph idx="1"/>
          </p:nvPr>
        </p:nvSpPr>
        <p:spPr>
          <a:xfrm>
            <a:off x="1" y="3581400"/>
            <a:ext cx="5257799" cy="1524000"/>
          </a:xfrm>
        </p:spPr>
        <p:txBody>
          <a:bodyPr>
            <a:normAutofit/>
          </a:bodyPr>
          <a:lstStyle/>
          <a:p>
            <a:pPr algn="r"/>
            <a:r>
              <a:rPr lang="fr-FR" sz="1800" dirty="0">
                <a:solidFill>
                  <a:schemeClr val="bg1">
                    <a:lumMod val="50000"/>
                  </a:schemeClr>
                </a:solidFill>
                <a:latin typeface="Helvetica 45 Light" panose="020B0404020002020204" pitchFamily="34" charset="0"/>
              </a:rPr>
              <a:t>Sols graveleux</a:t>
            </a:r>
            <a:r>
              <a:rPr lang="fr-FR" sz="1800" dirty="0">
                <a:solidFill>
                  <a:srgbClr val="C00000"/>
                </a:solidFill>
                <a:latin typeface="Helvetica 45 Light" panose="020B0404020002020204" pitchFamily="34" charset="0"/>
              </a:rPr>
              <a:t>, caillouteux, perméables, bien drainés, qui permettent un enracinement profond de la vigne jusqu'à 5 mètres et une bonne alimentation en eau en période </a:t>
            </a:r>
            <a:r>
              <a:rPr lang="fr-FR" sz="1800" dirty="0" smtClean="0">
                <a:solidFill>
                  <a:srgbClr val="C00000"/>
                </a:solidFill>
                <a:latin typeface="Helvetica 45 Light" panose="020B0404020002020204" pitchFamily="34" charset="0"/>
              </a:rPr>
              <a:t>sèche</a:t>
            </a:r>
          </a:p>
          <a:p>
            <a:pPr algn="r"/>
            <a:endParaRPr lang="fr-FR" sz="1800" dirty="0">
              <a:solidFill>
                <a:srgbClr val="C00000"/>
              </a:solidFill>
              <a:latin typeface="Helvetica 45 Light" panose="020B0404020002020204" pitchFamily="34" charset="0"/>
            </a:endParaRPr>
          </a:p>
          <a:p>
            <a:pPr algn="r"/>
            <a:endParaRPr lang="fr-FR" sz="1800" dirty="0">
              <a:solidFill>
                <a:srgbClr val="C00000"/>
              </a:solidFill>
              <a:latin typeface="Helvetica 45 Light" panose="020B0404020002020204" pitchFamily="34" charset="0"/>
            </a:endParaRPr>
          </a:p>
          <a:p>
            <a:pPr algn="r"/>
            <a:endParaRPr lang="fr-FR" sz="1800" dirty="0" smtClean="0">
              <a:solidFill>
                <a:srgbClr val="C00000"/>
              </a:solidFill>
            </a:endParaRPr>
          </a:p>
        </p:txBody>
      </p:sp>
      <p:pic>
        <p:nvPicPr>
          <p:cNvPr id="5122" name="Picture 2" descr="Sol graveleux, graves garonnaises, vignes de Château Margaux - © M.CRIVELLA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194337"/>
            <a:ext cx="3505201" cy="2139663"/>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76199" y="1425500"/>
            <a:ext cx="8763001"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fr-FR" sz="1800" dirty="0">
                <a:solidFill>
                  <a:srgbClr val="C00000"/>
                </a:solidFill>
                <a:latin typeface="Helvetica 45 Light" panose="020B0404020002020204" pitchFamily="34" charset="0"/>
              </a:rPr>
              <a:t>Sous sol calcaire recouvert de sédiments formant des </a:t>
            </a:r>
            <a:r>
              <a:rPr lang="fr-FR" sz="1800" dirty="0">
                <a:solidFill>
                  <a:schemeClr val="bg1">
                    <a:lumMod val="50000"/>
                  </a:schemeClr>
                </a:solidFill>
                <a:latin typeface="Helvetica 45 Light" panose="020B0404020002020204" pitchFamily="34" charset="0"/>
              </a:rPr>
              <a:t>« Croupes de graves », </a:t>
            </a:r>
            <a:r>
              <a:rPr lang="fr-FR" sz="1800" dirty="0">
                <a:solidFill>
                  <a:srgbClr val="C00000"/>
                </a:solidFill>
                <a:latin typeface="Helvetica 45 Light" panose="020B0404020002020204" pitchFamily="34" charset="0"/>
              </a:rPr>
              <a:t>vastes collines aux sommets arrondis à faible altitude : 15 mètres. Elles sont séparées par de </a:t>
            </a:r>
            <a:r>
              <a:rPr lang="fr-FR" sz="1800" dirty="0">
                <a:solidFill>
                  <a:schemeClr val="bg1">
                    <a:lumMod val="50000"/>
                  </a:schemeClr>
                </a:solidFill>
                <a:latin typeface="Helvetica 45 Light" panose="020B0404020002020204" pitchFamily="34" charset="0"/>
              </a:rPr>
              <a:t>petits ruisseaux de drainage ou </a:t>
            </a:r>
            <a:r>
              <a:rPr lang="fr-FR" sz="1800" dirty="0" err="1">
                <a:solidFill>
                  <a:schemeClr val="bg1">
                    <a:lumMod val="50000"/>
                  </a:schemeClr>
                </a:solidFill>
                <a:latin typeface="Helvetica 45 Light" panose="020B0404020002020204" pitchFamily="34" charset="0"/>
              </a:rPr>
              <a:t>jalles</a:t>
            </a:r>
            <a:r>
              <a:rPr lang="fr-FR" sz="1800" dirty="0">
                <a:solidFill>
                  <a:schemeClr val="bg1">
                    <a:lumMod val="50000"/>
                  </a:schemeClr>
                </a:solidFill>
                <a:latin typeface="Helvetica 45 Light" panose="020B0404020002020204" pitchFamily="34" charset="0"/>
              </a:rPr>
              <a:t>. </a:t>
            </a:r>
            <a:r>
              <a:rPr lang="fr-FR" sz="1800" dirty="0" smtClean="0">
                <a:solidFill>
                  <a:srgbClr val="C00000"/>
                </a:solidFill>
                <a:latin typeface="Helvetica 45 Light" panose="020B0404020002020204" pitchFamily="34" charset="0"/>
              </a:rPr>
              <a:t>Au </a:t>
            </a:r>
            <a:r>
              <a:rPr lang="fr-FR" sz="1800" dirty="0">
                <a:solidFill>
                  <a:srgbClr val="C00000"/>
                </a:solidFill>
                <a:latin typeface="Helvetica 45 Light" panose="020B0404020002020204" pitchFamily="34" charset="0"/>
              </a:rPr>
              <a:t>centre de l'appellation, un plateau de </a:t>
            </a:r>
            <a:r>
              <a:rPr lang="fr-FR" sz="1800" dirty="0" smtClean="0">
                <a:solidFill>
                  <a:srgbClr val="C00000"/>
                </a:solidFill>
                <a:latin typeface="Helvetica 45 Light" panose="020B0404020002020204" pitchFamily="34" charset="0"/>
              </a:rPr>
              <a:t>graves, </a:t>
            </a:r>
            <a:r>
              <a:rPr lang="fr-FR" sz="1800" dirty="0">
                <a:solidFill>
                  <a:srgbClr val="C00000"/>
                </a:solidFill>
                <a:latin typeface="Helvetica 45 Light" panose="020B0404020002020204" pitchFamily="34" charset="0"/>
              </a:rPr>
              <a:t>de six kilomètres sur deux, produit la majorité des grands crus classés. Dans la périphérie, les croupes de graves séparées par des fossés de drainage sont autant d'îlots de </a:t>
            </a:r>
            <a:r>
              <a:rPr lang="fr-FR" sz="1800" dirty="0" smtClean="0">
                <a:solidFill>
                  <a:srgbClr val="C00000"/>
                </a:solidFill>
                <a:latin typeface="Helvetica 45 Light" panose="020B0404020002020204" pitchFamily="34" charset="0"/>
              </a:rPr>
              <a:t>vigne.</a:t>
            </a:r>
            <a:endParaRPr lang="fr-FR" sz="1800" dirty="0">
              <a:solidFill>
                <a:srgbClr val="C00000"/>
              </a:solidFill>
              <a:latin typeface="Helvetica 45 Light" panose="020B0404020002020204" pitchFamily="34" charset="0"/>
            </a:endParaRPr>
          </a:p>
        </p:txBody>
      </p:sp>
      <p:sp>
        <p:nvSpPr>
          <p:cNvPr id="13" name="Content Placeholder 2"/>
          <p:cNvSpPr txBox="1">
            <a:spLocks/>
          </p:cNvSpPr>
          <p:nvPr/>
        </p:nvSpPr>
        <p:spPr>
          <a:xfrm>
            <a:off x="0" y="5334000"/>
            <a:ext cx="8991600"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fr-FR" sz="1800" dirty="0">
                <a:solidFill>
                  <a:schemeClr val="bg1">
                    <a:lumMod val="50000"/>
                  </a:schemeClr>
                </a:solidFill>
                <a:latin typeface="Helvetica 45 Light" panose="020B0404020002020204" pitchFamily="34" charset="0"/>
              </a:rPr>
              <a:t>Climat tempéré de type océanique</a:t>
            </a:r>
            <a:r>
              <a:rPr lang="fr-FR" sz="1800" dirty="0">
                <a:solidFill>
                  <a:srgbClr val="C00000"/>
                </a:solidFill>
                <a:latin typeface="Helvetica 45 Light" panose="020B0404020002020204" pitchFamily="34" charset="0"/>
              </a:rPr>
              <a:t>, assez chaud pour permettre la culture des </a:t>
            </a:r>
            <a:r>
              <a:rPr lang="fr-FR" sz="1800" dirty="0" smtClean="0">
                <a:solidFill>
                  <a:srgbClr val="C00000"/>
                </a:solidFill>
                <a:latin typeface="Helvetica 45 Light" panose="020B0404020002020204" pitchFamily="34" charset="0"/>
              </a:rPr>
              <a:t>vignes. </a:t>
            </a:r>
            <a:r>
              <a:rPr lang="fr-FR" sz="1800" dirty="0">
                <a:solidFill>
                  <a:srgbClr val="C00000"/>
                </a:solidFill>
                <a:latin typeface="Helvetica 45 Light" panose="020B0404020002020204" pitchFamily="34" charset="0"/>
              </a:rPr>
              <a:t>La pluviométrie est répartie de manière assez homogène tout au long de l'année avec des automnes plutôt pluvieux. Les températures donnent des hivers doux et des étés chauds sans sècheresse. </a:t>
            </a:r>
            <a:r>
              <a:rPr lang="fr-FR" sz="1800" dirty="0">
                <a:solidFill>
                  <a:schemeClr val="bg1">
                    <a:lumMod val="50000"/>
                  </a:schemeClr>
                </a:solidFill>
                <a:latin typeface="Helvetica 45 Light" panose="020B0404020002020204" pitchFamily="34" charset="0"/>
              </a:rPr>
              <a:t>La proximité de l'estuaire de la Gironde </a:t>
            </a:r>
            <a:r>
              <a:rPr lang="fr-FR" sz="1800" dirty="0">
                <a:solidFill>
                  <a:srgbClr val="C00000"/>
                </a:solidFill>
                <a:latin typeface="Helvetica 45 Light" panose="020B0404020002020204" pitchFamily="34" charset="0"/>
              </a:rPr>
              <a:t>permet d'adoucir les températures</a:t>
            </a:r>
          </a:p>
        </p:txBody>
      </p:sp>
    </p:spTree>
    <p:extLst>
      <p:ext uri="{BB962C8B-B14F-4D97-AF65-F5344CB8AC3E}">
        <p14:creationId xmlns:p14="http://schemas.microsoft.com/office/powerpoint/2010/main" val="2284666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L’appellation Margaux </a:t>
            </a:r>
            <a:r>
              <a:rPr lang="fr-FR" dirty="0" smtClean="0"/>
              <a:t>: cépages</a:t>
            </a:r>
            <a:endParaRPr lang="en-US" dirty="0"/>
          </a:p>
        </p:txBody>
      </p:sp>
      <p:sp>
        <p:nvSpPr>
          <p:cNvPr id="6" name="Content Placeholder 2"/>
          <p:cNvSpPr txBox="1">
            <a:spLocks/>
          </p:cNvSpPr>
          <p:nvPr/>
        </p:nvSpPr>
        <p:spPr>
          <a:xfrm>
            <a:off x="76199" y="2362200"/>
            <a:ext cx="8763001"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fr-FR" sz="1800" dirty="0">
                <a:solidFill>
                  <a:srgbClr val="C00000"/>
                </a:solidFill>
                <a:latin typeface="Helvetica 45 Light" panose="020B0404020002020204" pitchFamily="34" charset="0"/>
              </a:rPr>
              <a:t>Les cépages autorisés pour l'appellation </a:t>
            </a:r>
            <a:r>
              <a:rPr lang="fr-FR" sz="1800" dirty="0" smtClean="0">
                <a:solidFill>
                  <a:srgbClr val="C00000"/>
                </a:solidFill>
                <a:latin typeface="Helvetica 45 Light" panose="020B0404020002020204" pitchFamily="34" charset="0"/>
              </a:rPr>
              <a:t>sont le </a:t>
            </a:r>
            <a:r>
              <a:rPr lang="fr-FR" sz="1800" dirty="0">
                <a:solidFill>
                  <a:srgbClr val="C00000"/>
                </a:solidFill>
                <a:latin typeface="Helvetica 45 Light" panose="020B0404020002020204" pitchFamily="34" charset="0"/>
              </a:rPr>
              <a:t>cabernet </a:t>
            </a:r>
            <a:r>
              <a:rPr lang="fr-FR" sz="1800" dirty="0" smtClean="0">
                <a:solidFill>
                  <a:srgbClr val="C00000"/>
                </a:solidFill>
                <a:latin typeface="Helvetica 45 Light" panose="020B0404020002020204" pitchFamily="34" charset="0"/>
              </a:rPr>
              <a:t>franc, </a:t>
            </a:r>
            <a:r>
              <a:rPr lang="fr-FR" sz="1800" dirty="0">
                <a:solidFill>
                  <a:schemeClr val="bg1">
                    <a:lumMod val="50000"/>
                  </a:schemeClr>
                </a:solidFill>
                <a:latin typeface="Helvetica 45 Light" panose="020B0404020002020204" pitchFamily="34" charset="0"/>
              </a:rPr>
              <a:t>cabernet sauvignon</a:t>
            </a:r>
            <a:r>
              <a:rPr lang="fr-FR" sz="1800" dirty="0" smtClean="0">
                <a:solidFill>
                  <a:srgbClr val="C00000"/>
                </a:solidFill>
                <a:latin typeface="Helvetica 45 Light" panose="020B0404020002020204" pitchFamily="34" charset="0"/>
              </a:rPr>
              <a:t>, </a:t>
            </a:r>
            <a:r>
              <a:rPr lang="fr-FR" sz="1800" dirty="0">
                <a:solidFill>
                  <a:schemeClr val="bg1">
                    <a:lumMod val="50000"/>
                  </a:schemeClr>
                </a:solidFill>
                <a:latin typeface="Helvetica 45 Light" panose="020B0404020002020204" pitchFamily="34" charset="0"/>
              </a:rPr>
              <a:t>le merlot</a:t>
            </a:r>
            <a:r>
              <a:rPr lang="fr-FR" sz="1800" dirty="0" smtClean="0">
                <a:solidFill>
                  <a:srgbClr val="C00000"/>
                </a:solidFill>
                <a:latin typeface="Helvetica 45 Light" panose="020B0404020002020204" pitchFamily="34" charset="0"/>
              </a:rPr>
              <a:t>, </a:t>
            </a:r>
            <a:r>
              <a:rPr lang="fr-FR" sz="1800" dirty="0">
                <a:solidFill>
                  <a:srgbClr val="C00000"/>
                </a:solidFill>
                <a:latin typeface="Helvetica 45 Light" panose="020B0404020002020204" pitchFamily="34" charset="0"/>
              </a:rPr>
              <a:t>la </a:t>
            </a:r>
            <a:r>
              <a:rPr lang="fr-FR" sz="1800" dirty="0" err="1">
                <a:solidFill>
                  <a:srgbClr val="C00000"/>
                </a:solidFill>
                <a:latin typeface="Helvetica 45 Light" panose="020B0404020002020204" pitchFamily="34" charset="0"/>
              </a:rPr>
              <a:t>carménère</a:t>
            </a:r>
            <a:r>
              <a:rPr lang="fr-FR" sz="1800" dirty="0">
                <a:solidFill>
                  <a:srgbClr val="C00000"/>
                </a:solidFill>
                <a:latin typeface="Helvetica 45 Light" panose="020B0404020002020204" pitchFamily="34" charset="0"/>
              </a:rPr>
              <a:t>, le </a:t>
            </a:r>
            <a:r>
              <a:rPr lang="fr-FR" sz="1800" dirty="0" err="1">
                <a:solidFill>
                  <a:srgbClr val="C00000"/>
                </a:solidFill>
                <a:latin typeface="Helvetica 45 Light" panose="020B0404020002020204" pitchFamily="34" charset="0"/>
              </a:rPr>
              <a:t>côt</a:t>
            </a:r>
            <a:r>
              <a:rPr lang="fr-FR" sz="1800" dirty="0">
                <a:solidFill>
                  <a:srgbClr val="C00000"/>
                </a:solidFill>
                <a:latin typeface="Helvetica 45 Light" panose="020B0404020002020204" pitchFamily="34" charset="0"/>
              </a:rPr>
              <a:t> </a:t>
            </a:r>
            <a:r>
              <a:rPr lang="fr-FR" sz="1800" dirty="0" smtClean="0">
                <a:solidFill>
                  <a:srgbClr val="C00000"/>
                </a:solidFill>
                <a:latin typeface="Helvetica 45 Light" panose="020B0404020002020204" pitchFamily="34" charset="0"/>
              </a:rPr>
              <a:t>et </a:t>
            </a:r>
            <a:r>
              <a:rPr lang="fr-FR" sz="1800" dirty="0">
                <a:solidFill>
                  <a:srgbClr val="C00000"/>
                </a:solidFill>
                <a:latin typeface="Helvetica 45 Light" panose="020B0404020002020204" pitchFamily="34" charset="0"/>
              </a:rPr>
              <a:t>le petit </a:t>
            </a:r>
            <a:r>
              <a:rPr lang="fr-FR" sz="1800" dirty="0" err="1" smtClean="0">
                <a:solidFill>
                  <a:srgbClr val="C00000"/>
                </a:solidFill>
                <a:latin typeface="Helvetica 45 Light" panose="020B0404020002020204" pitchFamily="34" charset="0"/>
              </a:rPr>
              <a:t>verdot</a:t>
            </a:r>
            <a:r>
              <a:rPr lang="fr-FR" sz="1800" dirty="0" smtClean="0">
                <a:solidFill>
                  <a:srgbClr val="C00000"/>
                </a:solidFill>
                <a:latin typeface="Helvetica 45 Light" panose="020B0404020002020204" pitchFamily="34" charset="0"/>
              </a:rPr>
              <a:t>. </a:t>
            </a:r>
          </a:p>
          <a:p>
            <a:endParaRPr lang="fr-FR" sz="1800" dirty="0">
              <a:solidFill>
                <a:srgbClr val="C00000"/>
              </a:solidFill>
              <a:latin typeface="Helvetica 45 Light" panose="020B0404020002020204" pitchFamily="34" charset="0"/>
            </a:endParaRPr>
          </a:p>
          <a:p>
            <a:r>
              <a:rPr lang="fr-FR" sz="1800" dirty="0" smtClean="0">
                <a:solidFill>
                  <a:srgbClr val="C00000"/>
                </a:solidFill>
                <a:latin typeface="Helvetica 45 Light" panose="020B0404020002020204" pitchFamily="34" charset="0"/>
              </a:rPr>
              <a:t>Aucune </a:t>
            </a:r>
            <a:r>
              <a:rPr lang="fr-FR" sz="1800" dirty="0">
                <a:solidFill>
                  <a:srgbClr val="C00000"/>
                </a:solidFill>
                <a:latin typeface="Helvetica 45 Light" panose="020B0404020002020204" pitchFamily="34" charset="0"/>
              </a:rPr>
              <a:t>règle de proportion n'est </a:t>
            </a:r>
            <a:r>
              <a:rPr lang="fr-FR" sz="1800" dirty="0" smtClean="0">
                <a:solidFill>
                  <a:srgbClr val="C00000"/>
                </a:solidFill>
                <a:latin typeface="Helvetica 45 Light" panose="020B0404020002020204" pitchFamily="34" charset="0"/>
              </a:rPr>
              <a:t>imposée, </a:t>
            </a:r>
            <a:r>
              <a:rPr lang="fr-FR" sz="1800" dirty="0">
                <a:solidFill>
                  <a:srgbClr val="C00000"/>
                </a:solidFill>
                <a:latin typeface="Helvetica 45 Light" panose="020B0404020002020204" pitchFamily="34" charset="0"/>
              </a:rPr>
              <a:t>mais dans les faits, </a:t>
            </a:r>
            <a:r>
              <a:rPr lang="fr-FR" sz="1800" dirty="0">
                <a:solidFill>
                  <a:schemeClr val="bg1">
                    <a:lumMod val="50000"/>
                  </a:schemeClr>
                </a:solidFill>
                <a:latin typeface="Helvetica 45 Light" panose="020B0404020002020204" pitchFamily="34" charset="0"/>
              </a:rPr>
              <a:t>le cabernet sauvignon </a:t>
            </a:r>
            <a:r>
              <a:rPr lang="fr-FR" sz="1800" dirty="0" smtClean="0">
                <a:solidFill>
                  <a:srgbClr val="C00000"/>
                </a:solidFill>
                <a:latin typeface="Helvetica 45 Light" panose="020B0404020002020204" pitchFamily="34" charset="0"/>
              </a:rPr>
              <a:t>domine, </a:t>
            </a:r>
            <a:r>
              <a:rPr lang="fr-FR" sz="1800" dirty="0">
                <a:solidFill>
                  <a:srgbClr val="C00000"/>
                </a:solidFill>
                <a:latin typeface="Helvetica 45 Light" panose="020B0404020002020204" pitchFamily="34" charset="0"/>
              </a:rPr>
              <a:t>parfois égalé par le merlot, les autres cépages n'étant que marginaux. Par exemple, sont cultivés les proportion de 55 % en cabernet et de 40 % en merlot au château </a:t>
            </a:r>
            <a:r>
              <a:rPr lang="fr-FR" sz="1800" dirty="0" err="1" smtClean="0">
                <a:solidFill>
                  <a:srgbClr val="C00000"/>
                </a:solidFill>
                <a:latin typeface="Helvetica 45 Light" panose="020B0404020002020204" pitchFamily="34" charset="0"/>
              </a:rPr>
              <a:t>Brane-Cantenac</a:t>
            </a:r>
            <a:r>
              <a:rPr lang="fr-FR" sz="1800" dirty="0" smtClean="0">
                <a:solidFill>
                  <a:srgbClr val="C00000"/>
                </a:solidFill>
                <a:latin typeface="Helvetica 45 Light" panose="020B0404020002020204" pitchFamily="34" charset="0"/>
              </a:rPr>
              <a:t> ou </a:t>
            </a:r>
            <a:r>
              <a:rPr lang="fr-FR" sz="1800" dirty="0">
                <a:solidFill>
                  <a:srgbClr val="C00000"/>
                </a:solidFill>
                <a:latin typeface="Helvetica 45 Light" panose="020B0404020002020204" pitchFamily="34" charset="0"/>
              </a:rPr>
              <a:t>à part égale au château </a:t>
            </a:r>
            <a:r>
              <a:rPr lang="fr-FR" sz="1800" dirty="0" smtClean="0">
                <a:solidFill>
                  <a:srgbClr val="C00000"/>
                </a:solidFill>
                <a:latin typeface="Helvetica 45 Light" panose="020B0404020002020204" pitchFamily="34" charset="0"/>
              </a:rPr>
              <a:t>Palmer.</a:t>
            </a:r>
            <a:endParaRPr lang="fr-FR" sz="1800" dirty="0">
              <a:solidFill>
                <a:srgbClr val="C00000"/>
              </a:solidFill>
              <a:latin typeface="Helvetica 45 Light" panose="020B0404020002020204" pitchFamily="34" charset="0"/>
            </a:endParaRPr>
          </a:p>
        </p:txBody>
      </p:sp>
    </p:spTree>
    <p:extLst>
      <p:ext uri="{BB962C8B-B14F-4D97-AF65-F5344CB8AC3E}">
        <p14:creationId xmlns:p14="http://schemas.microsoft.com/office/powerpoint/2010/main" val="1990328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L’appellation Margaux </a:t>
            </a:r>
            <a:r>
              <a:rPr lang="fr-FR" dirty="0" smtClean="0"/>
              <a:t>: cépages</a:t>
            </a:r>
            <a:endParaRPr lang="en-US" dirty="0"/>
          </a:p>
        </p:txBody>
      </p:sp>
      <p:sp>
        <p:nvSpPr>
          <p:cNvPr id="6" name="Content Placeholder 2"/>
          <p:cNvSpPr txBox="1">
            <a:spLocks/>
          </p:cNvSpPr>
          <p:nvPr/>
        </p:nvSpPr>
        <p:spPr>
          <a:xfrm>
            <a:off x="76199" y="1676400"/>
            <a:ext cx="8763001"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fr-FR" sz="1800" dirty="0" smtClean="0">
                <a:solidFill>
                  <a:srgbClr val="C00000"/>
                </a:solidFill>
              </a:rPr>
              <a:t>Cabernet </a:t>
            </a:r>
            <a:r>
              <a:rPr lang="fr-FR" sz="1800" dirty="0">
                <a:solidFill>
                  <a:srgbClr val="C00000"/>
                </a:solidFill>
              </a:rPr>
              <a:t>sauvignon </a:t>
            </a:r>
            <a:r>
              <a:rPr lang="fr-FR" sz="1800" dirty="0" smtClean="0">
                <a:solidFill>
                  <a:srgbClr val="C00000"/>
                </a:solidFill>
              </a:rPr>
              <a:t>:</a:t>
            </a:r>
            <a:endParaRPr lang="fr-FR" sz="1600" dirty="0" smtClean="0">
              <a:solidFill>
                <a:srgbClr val="C00000"/>
              </a:solidFill>
            </a:endParaRPr>
          </a:p>
          <a:p>
            <a:pPr lvl="1"/>
            <a:r>
              <a:rPr lang="fr-FR" sz="1600" dirty="0" smtClean="0">
                <a:solidFill>
                  <a:srgbClr val="C00000"/>
                </a:solidFill>
                <a:latin typeface="Helvetica 45 Light" panose="020B0404020002020204" pitchFamily="34" charset="0"/>
              </a:rPr>
              <a:t>Le </a:t>
            </a:r>
            <a:r>
              <a:rPr lang="fr-FR" sz="1600" dirty="0">
                <a:solidFill>
                  <a:srgbClr val="C00000"/>
                </a:solidFill>
                <a:latin typeface="Helvetica 45 Light" panose="020B0404020002020204" pitchFamily="34" charset="0"/>
              </a:rPr>
              <a:t>Cabernet-Sauvignon permet d’obtenir des </a:t>
            </a:r>
            <a:r>
              <a:rPr lang="fr-FR" sz="1600" dirty="0">
                <a:solidFill>
                  <a:schemeClr val="bg1">
                    <a:lumMod val="50000"/>
                  </a:schemeClr>
                </a:solidFill>
                <a:latin typeface="Helvetica 45 Light" panose="020B0404020002020204" pitchFamily="34" charset="0"/>
              </a:rPr>
              <a:t>vins puissants et charpentés </a:t>
            </a:r>
            <a:r>
              <a:rPr lang="fr-FR" sz="1600" dirty="0">
                <a:solidFill>
                  <a:srgbClr val="C00000"/>
                </a:solidFill>
                <a:latin typeface="Helvetica 45 Light" panose="020B0404020002020204" pitchFamily="34" charset="0"/>
              </a:rPr>
              <a:t>qui possèdent une </a:t>
            </a:r>
            <a:r>
              <a:rPr lang="fr-FR" sz="1600" dirty="0">
                <a:solidFill>
                  <a:schemeClr val="bg1">
                    <a:lumMod val="50000"/>
                  </a:schemeClr>
                </a:solidFill>
                <a:latin typeface="Helvetica 45 Light" panose="020B0404020002020204" pitchFamily="34" charset="0"/>
              </a:rPr>
              <a:t>forte structure tannique </a:t>
            </a:r>
            <a:r>
              <a:rPr lang="fr-FR" sz="1600" dirty="0" smtClean="0">
                <a:solidFill>
                  <a:srgbClr val="C00000"/>
                </a:solidFill>
                <a:latin typeface="Helvetica 45 Light" panose="020B0404020002020204" pitchFamily="34" charset="0"/>
              </a:rPr>
              <a:t>et </a:t>
            </a:r>
            <a:r>
              <a:rPr lang="fr-FR" sz="1600" dirty="0">
                <a:solidFill>
                  <a:srgbClr val="C00000"/>
                </a:solidFill>
                <a:latin typeface="Helvetica 45 Light" panose="020B0404020002020204" pitchFamily="34" charset="0"/>
              </a:rPr>
              <a:t>une couleur </a:t>
            </a:r>
            <a:r>
              <a:rPr lang="fr-FR" sz="1600" dirty="0" smtClean="0">
                <a:solidFill>
                  <a:srgbClr val="C00000"/>
                </a:solidFill>
                <a:latin typeface="Helvetica 45 Light" panose="020B0404020002020204" pitchFamily="34" charset="0"/>
              </a:rPr>
              <a:t>soutenue. </a:t>
            </a:r>
            <a:r>
              <a:rPr lang="fr-FR" sz="1600" dirty="0">
                <a:solidFill>
                  <a:srgbClr val="C00000"/>
                </a:solidFill>
                <a:latin typeface="Helvetica 45 Light" panose="020B0404020002020204" pitchFamily="34" charset="0"/>
              </a:rPr>
              <a:t>Ils est généralement apte au vieillissement et à l’élevage dans le bois. Ils acquiert alors plus de rondeur et une trame tannique plus fine. Jeune, sa force tannique minore la sensation d’onctuosité en bouche, c’est pourquoi on qualifie le Cabernet-Sauvignon de cépage viril et corsé. </a:t>
            </a:r>
            <a:endParaRPr lang="fr-FR" sz="1600" dirty="0" smtClean="0">
              <a:solidFill>
                <a:srgbClr val="C00000"/>
              </a:solidFill>
              <a:latin typeface="Helvetica 45 Light" panose="020B0404020002020204" pitchFamily="34" charset="0"/>
            </a:endParaRPr>
          </a:p>
          <a:p>
            <a:pPr lvl="1"/>
            <a:r>
              <a:rPr lang="fr-FR" sz="1600" dirty="0" smtClean="0">
                <a:solidFill>
                  <a:srgbClr val="C00000"/>
                </a:solidFill>
                <a:latin typeface="Helvetica 45 Light" panose="020B0404020002020204" pitchFamily="34" charset="0"/>
              </a:rPr>
              <a:t>Avec </a:t>
            </a:r>
            <a:r>
              <a:rPr lang="fr-FR" sz="1600" dirty="0">
                <a:solidFill>
                  <a:srgbClr val="C00000"/>
                </a:solidFill>
                <a:latin typeface="Helvetica 45 Light" panose="020B0404020002020204" pitchFamily="34" charset="0"/>
              </a:rPr>
              <a:t>des </a:t>
            </a:r>
            <a:r>
              <a:rPr lang="fr-FR" sz="1600" dirty="0">
                <a:solidFill>
                  <a:schemeClr val="bg1">
                    <a:lumMod val="50000"/>
                  </a:schemeClr>
                </a:solidFill>
                <a:latin typeface="Helvetica 45 Light" panose="020B0404020002020204" pitchFamily="34" charset="0"/>
              </a:rPr>
              <a:t>arômes variétaux </a:t>
            </a:r>
            <a:r>
              <a:rPr lang="fr-FR" sz="1600" dirty="0">
                <a:solidFill>
                  <a:srgbClr val="C00000"/>
                </a:solidFill>
                <a:latin typeface="Helvetica 45 Light" panose="020B0404020002020204" pitchFamily="34" charset="0"/>
              </a:rPr>
              <a:t>(ou primaires) de cassis et de </a:t>
            </a:r>
            <a:r>
              <a:rPr lang="fr-FR" sz="1600" dirty="0">
                <a:solidFill>
                  <a:schemeClr val="bg1">
                    <a:lumMod val="50000"/>
                  </a:schemeClr>
                </a:solidFill>
                <a:latin typeface="Helvetica 45 Light" panose="020B0404020002020204" pitchFamily="34" charset="0"/>
              </a:rPr>
              <a:t>poivron vert</a:t>
            </a:r>
            <a:r>
              <a:rPr lang="fr-FR" sz="1600" dirty="0">
                <a:solidFill>
                  <a:srgbClr val="C00000"/>
                </a:solidFill>
                <a:latin typeface="Helvetica 45 Light" panose="020B0404020002020204" pitchFamily="34" charset="0"/>
              </a:rPr>
              <a:t> (surtout si </a:t>
            </a:r>
            <a:r>
              <a:rPr lang="fr-FR" sz="1600" dirty="0" smtClean="0">
                <a:solidFill>
                  <a:srgbClr val="C00000"/>
                </a:solidFill>
                <a:latin typeface="Helvetica 45 Light" panose="020B0404020002020204" pitchFamily="34" charset="0"/>
              </a:rPr>
              <a:t>la </a:t>
            </a:r>
            <a:r>
              <a:rPr lang="fr-FR" sz="1600" dirty="0">
                <a:solidFill>
                  <a:srgbClr val="C00000"/>
                </a:solidFill>
                <a:latin typeface="Helvetica 45 Light" panose="020B0404020002020204" pitchFamily="34" charset="0"/>
              </a:rPr>
              <a:t>maturité est incomplète), le Cabernet-Sauvignon jeune présente aussi des arômes de </a:t>
            </a:r>
            <a:r>
              <a:rPr lang="fr-FR" sz="1600" dirty="0">
                <a:solidFill>
                  <a:schemeClr val="bg1">
                    <a:lumMod val="50000"/>
                  </a:schemeClr>
                </a:solidFill>
                <a:latin typeface="Helvetica 45 Light" panose="020B0404020002020204" pitchFamily="34" charset="0"/>
              </a:rPr>
              <a:t>cerise noire</a:t>
            </a:r>
            <a:r>
              <a:rPr lang="fr-FR" sz="1600" dirty="0">
                <a:solidFill>
                  <a:srgbClr val="C00000"/>
                </a:solidFill>
                <a:latin typeface="Helvetica 45 Light" panose="020B0404020002020204" pitchFamily="34" charset="0"/>
              </a:rPr>
              <a:t>, de cèdre et d’épices. En vieillissant, il affiche aussi des notes de cuir, de réglisse, de moka, et de vanille lorsqu’il a été élevé en fûts de chêne. </a:t>
            </a:r>
          </a:p>
        </p:txBody>
      </p:sp>
      <p:sp>
        <p:nvSpPr>
          <p:cNvPr id="4" name="Content Placeholder 2"/>
          <p:cNvSpPr txBox="1">
            <a:spLocks/>
          </p:cNvSpPr>
          <p:nvPr/>
        </p:nvSpPr>
        <p:spPr>
          <a:xfrm>
            <a:off x="152399" y="4572000"/>
            <a:ext cx="8763001"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r>
              <a:rPr lang="fr-FR" sz="1800" dirty="0" smtClean="0">
                <a:solidFill>
                  <a:srgbClr val="C00000"/>
                </a:solidFill>
              </a:rPr>
              <a:t>Merlot :</a:t>
            </a:r>
          </a:p>
          <a:p>
            <a:pPr lvl="1">
              <a:buClr>
                <a:srgbClr val="93A299"/>
              </a:buClr>
            </a:pPr>
            <a:r>
              <a:rPr lang="fr-FR" sz="1600" dirty="0">
                <a:solidFill>
                  <a:srgbClr val="C00000"/>
                </a:solidFill>
                <a:latin typeface="Helvetica 45 Light" panose="020B0404020002020204" pitchFamily="34" charset="0"/>
              </a:rPr>
              <a:t>Le Merlot permet d’obtenir des </a:t>
            </a:r>
            <a:r>
              <a:rPr lang="fr-FR" sz="1600" dirty="0">
                <a:solidFill>
                  <a:schemeClr val="bg1">
                    <a:lumMod val="50000"/>
                  </a:schemeClr>
                </a:solidFill>
                <a:latin typeface="Helvetica 45 Light" panose="020B0404020002020204" pitchFamily="34" charset="0"/>
              </a:rPr>
              <a:t>vins ronds</a:t>
            </a:r>
            <a:r>
              <a:rPr lang="fr-FR" sz="1600" dirty="0">
                <a:solidFill>
                  <a:srgbClr val="C00000"/>
                </a:solidFill>
                <a:latin typeface="Helvetica 45 Light" panose="020B0404020002020204" pitchFamily="34" charset="0"/>
              </a:rPr>
              <a:t>, puissants, riches en alcool et en couleur, relativement </a:t>
            </a:r>
            <a:r>
              <a:rPr lang="fr-FR" sz="1600" dirty="0">
                <a:solidFill>
                  <a:schemeClr val="bg1">
                    <a:lumMod val="50000"/>
                  </a:schemeClr>
                </a:solidFill>
                <a:latin typeface="Helvetica 45 Light" panose="020B0404020002020204" pitchFamily="34" charset="0"/>
              </a:rPr>
              <a:t>peu acides, avec des tanins assez souples</a:t>
            </a:r>
            <a:r>
              <a:rPr lang="fr-FR" sz="1600" dirty="0" smtClean="0">
                <a:solidFill>
                  <a:srgbClr val="C00000"/>
                </a:solidFill>
                <a:latin typeface="Helvetica 45 Light" panose="020B0404020002020204" pitchFamily="34" charset="0"/>
              </a:rPr>
              <a:t>. </a:t>
            </a:r>
          </a:p>
          <a:p>
            <a:pPr lvl="1">
              <a:buClr>
                <a:srgbClr val="93A299"/>
              </a:buClr>
            </a:pPr>
            <a:r>
              <a:rPr lang="fr-FR" sz="1600" dirty="0">
                <a:solidFill>
                  <a:srgbClr val="C00000"/>
                </a:solidFill>
                <a:latin typeface="Helvetica 45 Light" panose="020B0404020002020204" pitchFamily="34" charset="0"/>
              </a:rPr>
              <a:t>Les arômes du Merlot appartiennent essentiellement à la </a:t>
            </a:r>
            <a:r>
              <a:rPr lang="fr-FR" sz="1600" dirty="0">
                <a:solidFill>
                  <a:schemeClr val="bg1">
                    <a:lumMod val="50000"/>
                  </a:schemeClr>
                </a:solidFill>
                <a:latin typeface="Helvetica 45 Light" panose="020B0404020002020204" pitchFamily="34" charset="0"/>
              </a:rPr>
              <a:t>famille fruitée</a:t>
            </a:r>
            <a:r>
              <a:rPr lang="fr-FR" sz="1600" dirty="0">
                <a:solidFill>
                  <a:srgbClr val="C00000"/>
                </a:solidFill>
                <a:latin typeface="Helvetica 45 Light" panose="020B0404020002020204" pitchFamily="34" charset="0"/>
              </a:rPr>
              <a:t>, et en particulier celle des </a:t>
            </a:r>
            <a:r>
              <a:rPr lang="fr-FR" sz="1600" dirty="0">
                <a:solidFill>
                  <a:schemeClr val="bg1">
                    <a:lumMod val="50000"/>
                  </a:schemeClr>
                </a:solidFill>
                <a:latin typeface="Helvetica 45 Light" panose="020B0404020002020204" pitchFamily="34" charset="0"/>
              </a:rPr>
              <a:t>fruits rouges </a:t>
            </a:r>
            <a:r>
              <a:rPr lang="fr-FR" sz="1600" dirty="0">
                <a:solidFill>
                  <a:srgbClr val="C00000"/>
                </a:solidFill>
                <a:latin typeface="Helvetica 45 Light" panose="020B0404020002020204" pitchFamily="34" charset="0"/>
              </a:rPr>
              <a:t>: fraise, framboise, groseille, cerise rouge. En fonction du climat du millésime, ces arômes peuvent prendre une expression </a:t>
            </a:r>
            <a:r>
              <a:rPr lang="fr-FR" sz="1600" dirty="0" err="1">
                <a:solidFill>
                  <a:srgbClr val="C00000"/>
                </a:solidFill>
                <a:latin typeface="Helvetica 45 Light" panose="020B0404020002020204" pitchFamily="34" charset="0"/>
              </a:rPr>
              <a:t>confiturée</a:t>
            </a:r>
            <a:r>
              <a:rPr lang="fr-FR" sz="1600" dirty="0">
                <a:solidFill>
                  <a:srgbClr val="C00000"/>
                </a:solidFill>
                <a:latin typeface="Helvetica 45 Light" panose="020B0404020002020204" pitchFamily="34" charset="0"/>
              </a:rPr>
              <a:t>. Viennent alors s’y adjoindre des touches de pruneau, de violette, d’épices </a:t>
            </a:r>
            <a:r>
              <a:rPr lang="fr-FR" sz="1600" dirty="0" smtClean="0">
                <a:solidFill>
                  <a:srgbClr val="C00000"/>
                </a:solidFill>
                <a:latin typeface="Helvetica 45 Light" panose="020B0404020002020204" pitchFamily="34" charset="0"/>
              </a:rPr>
              <a:t>douces.</a:t>
            </a:r>
          </a:p>
        </p:txBody>
      </p:sp>
    </p:spTree>
    <p:extLst>
      <p:ext uri="{BB962C8B-B14F-4D97-AF65-F5344CB8AC3E}">
        <p14:creationId xmlns:p14="http://schemas.microsoft.com/office/powerpoint/2010/main" val="215497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133600"/>
            <a:ext cx="80010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dirty="0"/>
              <a:t>L’appellation Margaux </a:t>
            </a:r>
            <a:r>
              <a:rPr lang="fr-FR" dirty="0" smtClean="0"/>
              <a:t>: cépages</a:t>
            </a:r>
            <a:endParaRPr lang="en-US" dirty="0"/>
          </a:p>
        </p:txBody>
      </p:sp>
      <p:sp>
        <p:nvSpPr>
          <p:cNvPr id="6" name="Content Placeholder 2"/>
          <p:cNvSpPr txBox="1">
            <a:spLocks/>
          </p:cNvSpPr>
          <p:nvPr/>
        </p:nvSpPr>
        <p:spPr>
          <a:xfrm>
            <a:off x="76199" y="1600200"/>
            <a:ext cx="8763001"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r>
              <a:rPr lang="fr-FR" sz="1800" dirty="0" smtClean="0">
                <a:solidFill>
                  <a:srgbClr val="C00000"/>
                </a:solidFill>
              </a:rPr>
              <a:t>Assemblage Cabernet Sauvignon / Merlot :</a:t>
            </a:r>
          </a:p>
          <a:p>
            <a:pPr marL="274320" lvl="1" indent="0">
              <a:buClr>
                <a:srgbClr val="93A299"/>
              </a:buClr>
              <a:buNone/>
            </a:pPr>
            <a:endParaRPr lang="fr-FR" sz="1600" dirty="0">
              <a:solidFill>
                <a:srgbClr val="C00000"/>
              </a:solidFill>
            </a:endParaRPr>
          </a:p>
          <a:p>
            <a:pPr lvl="1">
              <a:buClr>
                <a:srgbClr val="93A299"/>
              </a:buClr>
            </a:pPr>
            <a:r>
              <a:rPr lang="fr-FR" sz="1600" dirty="0" smtClean="0">
                <a:solidFill>
                  <a:schemeClr val="bg1">
                    <a:lumMod val="50000"/>
                  </a:schemeClr>
                </a:solidFill>
                <a:latin typeface="Helvetica 45 Light" panose="020B0404020002020204" pitchFamily="34" charset="0"/>
              </a:rPr>
              <a:t>Cabernet Sauvignon </a:t>
            </a:r>
          </a:p>
          <a:p>
            <a:pPr lvl="2">
              <a:buClr>
                <a:srgbClr val="93A299"/>
              </a:buClr>
            </a:pPr>
            <a:r>
              <a:rPr lang="fr-FR" sz="1600" dirty="0" smtClean="0">
                <a:solidFill>
                  <a:srgbClr val="C00000"/>
                </a:solidFill>
                <a:latin typeface="Helvetica 45 Light" panose="020B0404020002020204" pitchFamily="34" charset="0"/>
              </a:rPr>
              <a:t>arômes </a:t>
            </a:r>
            <a:r>
              <a:rPr lang="fr-FR" sz="1600" dirty="0">
                <a:solidFill>
                  <a:srgbClr val="C00000"/>
                </a:solidFill>
                <a:latin typeface="Helvetica 45 Light" panose="020B0404020002020204" pitchFamily="34" charset="0"/>
              </a:rPr>
              <a:t>: fruits noirs, notes végétales </a:t>
            </a:r>
            <a:endParaRPr lang="fr-FR" sz="1600" dirty="0" smtClean="0">
              <a:solidFill>
                <a:srgbClr val="C00000"/>
              </a:solidFill>
              <a:latin typeface="Helvetica 45 Light" panose="020B0404020002020204" pitchFamily="34" charset="0"/>
            </a:endParaRPr>
          </a:p>
          <a:p>
            <a:pPr lvl="2">
              <a:buClr>
                <a:srgbClr val="93A299"/>
              </a:buClr>
            </a:pPr>
            <a:r>
              <a:rPr lang="fr-FR" sz="1600" dirty="0" smtClean="0">
                <a:solidFill>
                  <a:srgbClr val="C00000"/>
                </a:solidFill>
                <a:latin typeface="Helvetica 45 Light" panose="020B0404020002020204" pitchFamily="34" charset="0"/>
              </a:rPr>
              <a:t>acidité forte </a:t>
            </a:r>
          </a:p>
          <a:p>
            <a:pPr lvl="2">
              <a:buClr>
                <a:srgbClr val="93A299"/>
              </a:buClr>
            </a:pPr>
            <a:r>
              <a:rPr lang="fr-FR" sz="1600" dirty="0" smtClean="0">
                <a:solidFill>
                  <a:srgbClr val="C00000"/>
                </a:solidFill>
                <a:latin typeface="Helvetica 45 Light" panose="020B0404020002020204" pitchFamily="34" charset="0"/>
              </a:rPr>
              <a:t>Tannins puissants</a:t>
            </a:r>
          </a:p>
          <a:p>
            <a:pPr marL="274320" lvl="1" indent="0">
              <a:buClr>
                <a:srgbClr val="93A299"/>
              </a:buClr>
              <a:buNone/>
            </a:pPr>
            <a:endParaRPr lang="fr-FR" sz="1600" dirty="0" smtClean="0">
              <a:solidFill>
                <a:srgbClr val="C00000"/>
              </a:solidFill>
              <a:latin typeface="Helvetica 45 Light" panose="020B0404020002020204" pitchFamily="34" charset="0"/>
            </a:endParaRPr>
          </a:p>
          <a:p>
            <a:pPr lvl="1">
              <a:buClr>
                <a:srgbClr val="93A299"/>
              </a:buClr>
            </a:pPr>
            <a:endParaRPr lang="fr-FR" sz="1600" dirty="0" smtClean="0">
              <a:solidFill>
                <a:srgbClr val="C00000"/>
              </a:solidFill>
            </a:endParaRPr>
          </a:p>
          <a:p>
            <a:pPr lvl="1">
              <a:buClr>
                <a:srgbClr val="93A299"/>
              </a:buClr>
            </a:pPr>
            <a:r>
              <a:rPr lang="fr-FR" sz="1600" dirty="0" smtClean="0">
                <a:solidFill>
                  <a:schemeClr val="bg1">
                    <a:lumMod val="50000"/>
                  </a:schemeClr>
                </a:solidFill>
                <a:latin typeface="Helvetica 45 Light" panose="020B0404020002020204" pitchFamily="34" charset="0"/>
              </a:rPr>
              <a:t>Le </a:t>
            </a:r>
            <a:r>
              <a:rPr lang="fr-FR" sz="1600" dirty="0">
                <a:solidFill>
                  <a:schemeClr val="bg1">
                    <a:lumMod val="50000"/>
                  </a:schemeClr>
                </a:solidFill>
                <a:latin typeface="Helvetica 45 Light" panose="020B0404020002020204" pitchFamily="34" charset="0"/>
              </a:rPr>
              <a:t>Cabernet-Sauvignon, apporte puissance et corps, et le Merlot le côté fruité</a:t>
            </a:r>
            <a:r>
              <a:rPr lang="fr-FR" sz="1600" dirty="0">
                <a:solidFill>
                  <a:srgbClr val="C00000"/>
                </a:solidFill>
                <a:latin typeface="Helvetica 45 Light" panose="020B0404020002020204" pitchFamily="34" charset="0"/>
              </a:rPr>
              <a:t>. Des vins rouges marqués par des arômes de fruits </a:t>
            </a:r>
            <a:r>
              <a:rPr lang="fr-FR" sz="1600" dirty="0" smtClean="0">
                <a:solidFill>
                  <a:srgbClr val="C00000"/>
                </a:solidFill>
                <a:latin typeface="Helvetica 45 Light" panose="020B0404020002020204" pitchFamily="34" charset="0"/>
              </a:rPr>
              <a:t>rouges. </a:t>
            </a:r>
            <a:r>
              <a:rPr lang="fr-FR" sz="1600" dirty="0">
                <a:solidFill>
                  <a:srgbClr val="C00000"/>
                </a:solidFill>
                <a:latin typeface="Helvetica 45 Light" panose="020B0404020002020204" pitchFamily="34" charset="0"/>
              </a:rPr>
              <a:t>Principaux arômes: Cassis, Fraise, Cerise noire, Fraise, Violette, Pruneau</a:t>
            </a:r>
            <a:r>
              <a:rPr lang="fr-FR" sz="1600" dirty="0" smtClean="0">
                <a:solidFill>
                  <a:srgbClr val="C00000"/>
                </a:solidFill>
                <a:latin typeface="Helvetica 45 Light" panose="020B0404020002020204" pitchFamily="34" charset="0"/>
              </a:rPr>
              <a:t>.</a:t>
            </a:r>
          </a:p>
          <a:p>
            <a:pPr lvl="1">
              <a:buClr>
                <a:srgbClr val="93A299"/>
              </a:buClr>
            </a:pPr>
            <a:endParaRPr lang="fr-FR" sz="1600" dirty="0" smtClean="0">
              <a:solidFill>
                <a:srgbClr val="C00000"/>
              </a:solidFill>
              <a:latin typeface="Helvetica 45 Light" panose="020B0404020002020204" pitchFamily="34" charset="0"/>
            </a:endParaRPr>
          </a:p>
          <a:p>
            <a:pPr lvl="1">
              <a:buClr>
                <a:srgbClr val="93A299"/>
              </a:buClr>
            </a:pPr>
            <a:r>
              <a:rPr lang="fr-FR" sz="1600" dirty="0" smtClean="0">
                <a:solidFill>
                  <a:srgbClr val="C00000"/>
                </a:solidFill>
                <a:latin typeface="Helvetica 45 Light" panose="020B0404020002020204" pitchFamily="34" charset="0"/>
              </a:rPr>
              <a:t>La capacité de garde d'un margaux peut être très longue, plus de 50 ans pour les années exceptionnelles, comme c’est le cas des millésimes comme 1945, ce dernier possédait en 2002 une structure tannique toujours présente</a:t>
            </a:r>
          </a:p>
          <a:p>
            <a:pPr lvl="1">
              <a:buClr>
                <a:srgbClr val="93A299"/>
              </a:buClr>
            </a:pPr>
            <a:endParaRPr lang="fr-FR" sz="1600" dirty="0" smtClean="0">
              <a:solidFill>
                <a:srgbClr val="C00000"/>
              </a:solidFill>
              <a:latin typeface="Helvetica 45 Light" panose="020B0404020002020204" pitchFamily="34" charset="0"/>
            </a:endParaRPr>
          </a:p>
          <a:p>
            <a:pPr lvl="1">
              <a:buClr>
                <a:srgbClr val="93A299"/>
              </a:buClr>
            </a:pPr>
            <a:r>
              <a:rPr lang="fr-FR" sz="1600" dirty="0">
                <a:solidFill>
                  <a:schemeClr val="bg1">
                    <a:lumMod val="50000"/>
                  </a:schemeClr>
                </a:solidFill>
                <a:latin typeface="Helvetica 45 Light" panose="020B0404020002020204" pitchFamily="34" charset="0"/>
              </a:rPr>
              <a:t>Parfum fruités, élégance des arômes, palette extraordinaire de bouquets, à la fois richesse en tanins et souplesse …</a:t>
            </a:r>
          </a:p>
          <a:p>
            <a:pPr lvl="1">
              <a:buClr>
                <a:srgbClr val="93A299"/>
              </a:buClr>
            </a:pPr>
            <a:endParaRPr lang="fr-FR" sz="1600" dirty="0">
              <a:solidFill>
                <a:srgbClr val="C00000"/>
              </a:solidFill>
              <a:latin typeface="Helvetica 45 Light" panose="020B0404020002020204" pitchFamily="34" charset="0"/>
            </a:endParaRPr>
          </a:p>
          <a:p>
            <a:pPr lvl="1">
              <a:buClr>
                <a:srgbClr val="93A299"/>
              </a:buClr>
            </a:pPr>
            <a:endParaRPr lang="fr-FR" sz="1600" dirty="0">
              <a:solidFill>
                <a:srgbClr val="C00000"/>
              </a:solidFill>
            </a:endParaRPr>
          </a:p>
        </p:txBody>
      </p:sp>
      <p:sp>
        <p:nvSpPr>
          <p:cNvPr id="4" name="Content Placeholder 2"/>
          <p:cNvSpPr txBox="1">
            <a:spLocks/>
          </p:cNvSpPr>
          <p:nvPr/>
        </p:nvSpPr>
        <p:spPr>
          <a:xfrm>
            <a:off x="4724399" y="1905000"/>
            <a:ext cx="3962401"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buClr>
                <a:srgbClr val="93A299"/>
              </a:buClr>
            </a:pPr>
            <a:endParaRPr lang="fr-FR" sz="1600" dirty="0" smtClean="0">
              <a:solidFill>
                <a:srgbClr val="C00000"/>
              </a:solidFill>
              <a:latin typeface="Helvetica 45 Light" panose="020B0404020002020204" pitchFamily="34" charset="0"/>
            </a:endParaRPr>
          </a:p>
          <a:p>
            <a:pPr lvl="1">
              <a:buClr>
                <a:srgbClr val="93A299"/>
              </a:buClr>
            </a:pPr>
            <a:r>
              <a:rPr lang="fr-FR" sz="1600" dirty="0" smtClean="0">
                <a:solidFill>
                  <a:schemeClr val="bg1">
                    <a:lumMod val="50000"/>
                  </a:schemeClr>
                </a:solidFill>
                <a:latin typeface="Helvetica 45 Light" panose="020B0404020002020204" pitchFamily="34" charset="0"/>
              </a:rPr>
              <a:t>Merlot </a:t>
            </a:r>
          </a:p>
          <a:p>
            <a:pPr lvl="2">
              <a:buClr>
                <a:srgbClr val="93A299"/>
              </a:buClr>
            </a:pPr>
            <a:r>
              <a:rPr lang="fr-FR" sz="1600" dirty="0" smtClean="0">
                <a:solidFill>
                  <a:srgbClr val="C00000"/>
                </a:solidFill>
                <a:latin typeface="Helvetica 45 Light" panose="020B0404020002020204" pitchFamily="34" charset="0"/>
              </a:rPr>
              <a:t>arômes </a:t>
            </a:r>
            <a:r>
              <a:rPr lang="fr-FR" sz="1600" dirty="0">
                <a:solidFill>
                  <a:srgbClr val="C00000"/>
                </a:solidFill>
                <a:latin typeface="Helvetica 45 Light" panose="020B0404020002020204" pitchFamily="34" charset="0"/>
              </a:rPr>
              <a:t>: fruits rouges </a:t>
            </a:r>
            <a:endParaRPr lang="fr-FR" sz="1600" dirty="0" smtClean="0">
              <a:solidFill>
                <a:srgbClr val="C00000"/>
              </a:solidFill>
              <a:latin typeface="Helvetica 45 Light" panose="020B0404020002020204" pitchFamily="34" charset="0"/>
            </a:endParaRPr>
          </a:p>
          <a:p>
            <a:pPr lvl="2">
              <a:buClr>
                <a:srgbClr val="93A299"/>
              </a:buClr>
            </a:pPr>
            <a:r>
              <a:rPr lang="fr-FR" sz="1600" dirty="0" smtClean="0">
                <a:solidFill>
                  <a:srgbClr val="C00000"/>
                </a:solidFill>
                <a:latin typeface="Helvetica 45 Light" panose="020B0404020002020204" pitchFamily="34" charset="0"/>
              </a:rPr>
              <a:t>acidité moyenne </a:t>
            </a:r>
          </a:p>
          <a:p>
            <a:pPr lvl="2">
              <a:buClr>
                <a:srgbClr val="93A299"/>
              </a:buClr>
            </a:pPr>
            <a:r>
              <a:rPr lang="fr-FR" sz="1600" dirty="0" smtClean="0">
                <a:solidFill>
                  <a:srgbClr val="C00000"/>
                </a:solidFill>
                <a:latin typeface="Helvetica 45 Light" panose="020B0404020002020204" pitchFamily="34" charset="0"/>
              </a:rPr>
              <a:t>Tannins légers</a:t>
            </a:r>
            <a:endParaRPr lang="fr-FR" sz="1600" dirty="0">
              <a:solidFill>
                <a:srgbClr val="C00000"/>
              </a:solidFill>
              <a:latin typeface="Helvetica 45 Light" panose="020B0404020002020204" pitchFamily="34" charset="0"/>
            </a:endParaRPr>
          </a:p>
          <a:p>
            <a:pPr lvl="1">
              <a:buClr>
                <a:srgbClr val="93A299"/>
              </a:buClr>
            </a:pPr>
            <a:endParaRPr lang="fr-FR" sz="1600" dirty="0" smtClean="0">
              <a:solidFill>
                <a:srgbClr val="C00000"/>
              </a:solidFill>
              <a:latin typeface="Helvetica 45 Light" panose="020B0404020002020204" pitchFamily="34" charset="0"/>
            </a:endParaRPr>
          </a:p>
        </p:txBody>
      </p:sp>
    </p:spTree>
    <p:extLst>
      <p:ext uri="{BB962C8B-B14F-4D97-AF65-F5344CB8AC3E}">
        <p14:creationId xmlns:p14="http://schemas.microsoft.com/office/powerpoint/2010/main" val="128864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199" y="1447800"/>
            <a:ext cx="8763001"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fr-FR" sz="1800" dirty="0">
                <a:solidFill>
                  <a:srgbClr val="C00000"/>
                </a:solidFill>
                <a:latin typeface="Helvetica 45 Light" panose="020B0404020002020204" pitchFamily="34" charset="0"/>
              </a:rPr>
              <a:t>L'appellation margaux rassemble avec </a:t>
            </a:r>
            <a:r>
              <a:rPr lang="fr-FR" sz="1800" dirty="0" smtClean="0">
                <a:solidFill>
                  <a:schemeClr val="bg1">
                    <a:lumMod val="50000"/>
                  </a:schemeClr>
                </a:solidFill>
                <a:latin typeface="Helvetica 45 Light" panose="020B0404020002020204" pitchFamily="34" charset="0"/>
              </a:rPr>
              <a:t>21 châteaux </a:t>
            </a:r>
            <a:r>
              <a:rPr lang="fr-FR" sz="1800" dirty="0">
                <a:solidFill>
                  <a:schemeClr val="bg1">
                    <a:lumMod val="50000"/>
                  </a:schemeClr>
                </a:solidFill>
                <a:latin typeface="Helvetica 45 Light" panose="020B0404020002020204" pitchFamily="34" charset="0"/>
              </a:rPr>
              <a:t>le plus grand nombre de crus classés du Médoc</a:t>
            </a:r>
            <a:r>
              <a:rPr lang="fr-FR" sz="1800" dirty="0">
                <a:solidFill>
                  <a:srgbClr val="C00000"/>
                </a:solidFill>
                <a:latin typeface="Helvetica 45 Light" panose="020B0404020002020204" pitchFamily="34" charset="0"/>
              </a:rPr>
              <a:t>. La commune de Margaux compte neuf crus, </a:t>
            </a:r>
            <a:r>
              <a:rPr lang="fr-FR" sz="1800" dirty="0" err="1">
                <a:solidFill>
                  <a:srgbClr val="C00000"/>
                </a:solidFill>
                <a:latin typeface="Helvetica 45 Light" panose="020B0404020002020204" pitchFamily="34" charset="0"/>
              </a:rPr>
              <a:t>Cantenac</a:t>
            </a:r>
            <a:r>
              <a:rPr lang="fr-FR" sz="1800" dirty="0">
                <a:solidFill>
                  <a:srgbClr val="C00000"/>
                </a:solidFill>
                <a:latin typeface="Helvetica 45 Light" panose="020B0404020002020204" pitchFamily="34" charset="0"/>
              </a:rPr>
              <a:t> possède neuf crus, </a:t>
            </a:r>
            <a:r>
              <a:rPr lang="fr-FR" sz="1800" dirty="0" err="1">
                <a:solidFill>
                  <a:srgbClr val="C00000"/>
                </a:solidFill>
                <a:latin typeface="Helvetica 45 Light" panose="020B0404020002020204" pitchFamily="34" charset="0"/>
              </a:rPr>
              <a:t>Labarde</a:t>
            </a:r>
            <a:r>
              <a:rPr lang="fr-FR" sz="1800" dirty="0">
                <a:solidFill>
                  <a:srgbClr val="C00000"/>
                </a:solidFill>
                <a:latin typeface="Helvetica 45 Light" panose="020B0404020002020204" pitchFamily="34" charset="0"/>
              </a:rPr>
              <a:t> possède deux crus et </a:t>
            </a:r>
            <a:r>
              <a:rPr lang="fr-FR" sz="1800" dirty="0" err="1">
                <a:solidFill>
                  <a:srgbClr val="C00000"/>
                </a:solidFill>
                <a:latin typeface="Helvetica 45 Light" panose="020B0404020002020204" pitchFamily="34" charset="0"/>
              </a:rPr>
              <a:t>Arsac</a:t>
            </a:r>
            <a:r>
              <a:rPr lang="fr-FR" sz="1800" dirty="0">
                <a:solidFill>
                  <a:srgbClr val="C00000"/>
                </a:solidFill>
                <a:latin typeface="Helvetica 45 Light" panose="020B0404020002020204" pitchFamily="34" charset="0"/>
              </a:rPr>
              <a:t> n'a qu'un cru classé</a:t>
            </a:r>
            <a:r>
              <a:rPr lang="fr-FR" sz="1800" dirty="0" smtClean="0">
                <a:solidFill>
                  <a:srgbClr val="C00000"/>
                </a:solidFill>
                <a:latin typeface="Helvetica 45 Light" panose="020B0404020002020204" pitchFamily="34" charset="0"/>
              </a:rPr>
              <a:t>.</a:t>
            </a:r>
            <a:endParaRPr lang="fr-FR" sz="1800" dirty="0">
              <a:solidFill>
                <a:srgbClr val="C00000"/>
              </a:solidFill>
              <a:latin typeface="Helvetica 45 Light" panose="020B0404020002020204" pitchFamily="34" charset="0"/>
            </a:endParaRPr>
          </a:p>
          <a:p>
            <a:r>
              <a:rPr lang="fr-FR" sz="1800" dirty="0">
                <a:solidFill>
                  <a:srgbClr val="C00000"/>
                </a:solidFill>
                <a:latin typeface="Helvetica 45 Light" panose="020B0404020002020204" pitchFamily="34" charset="0"/>
              </a:rPr>
              <a:t>Crus classés de l'appellation margaux suivant la classification officielle des vins de Bordeaux de 1855 </a:t>
            </a:r>
            <a:endParaRPr lang="fr-FR" sz="1800" dirty="0" smtClean="0">
              <a:solidFill>
                <a:srgbClr val="C00000"/>
              </a:solidFill>
              <a:latin typeface="Helvetica 45 Light" panose="020B0404020002020204" pitchFamily="34" charset="0"/>
            </a:endParaRPr>
          </a:p>
          <a:p>
            <a:endParaRPr lang="fr-FR" sz="1800" dirty="0" smtClean="0">
              <a:solidFill>
                <a:srgbClr val="C00000"/>
              </a:solidFill>
            </a:endParaRPr>
          </a:p>
        </p:txBody>
      </p:sp>
      <p:sp>
        <p:nvSpPr>
          <p:cNvPr id="2" name="Title 1"/>
          <p:cNvSpPr>
            <a:spLocks noGrp="1"/>
          </p:cNvSpPr>
          <p:nvPr>
            <p:ph type="title"/>
          </p:nvPr>
        </p:nvSpPr>
        <p:spPr/>
        <p:txBody>
          <a:bodyPr/>
          <a:lstStyle/>
          <a:p>
            <a:r>
              <a:rPr lang="fr-FR" dirty="0"/>
              <a:t>L’appellation Margaux </a:t>
            </a:r>
            <a:r>
              <a:rPr lang="fr-FR" dirty="0" smtClean="0"/>
              <a:t>: cépages</a:t>
            </a:r>
            <a:endParaRPr lang="en-US" dirty="0"/>
          </a:p>
        </p:txBody>
      </p:sp>
      <p:sp>
        <p:nvSpPr>
          <p:cNvPr id="7" name="Rectangle 6"/>
          <p:cNvSpPr/>
          <p:nvPr/>
        </p:nvSpPr>
        <p:spPr>
          <a:xfrm>
            <a:off x="3048000" y="3728859"/>
            <a:ext cx="4572000" cy="2739211"/>
          </a:xfrm>
          <a:prstGeom prst="rect">
            <a:avLst/>
          </a:prstGeom>
        </p:spPr>
        <p:txBody>
          <a:bodyPr>
            <a:spAutoFit/>
          </a:bodyPr>
          <a:lstStyle/>
          <a:p>
            <a:r>
              <a:rPr lang="fr-FR" dirty="0">
                <a:solidFill>
                  <a:srgbClr val="C00000"/>
                </a:solidFill>
                <a:latin typeface="Helvetica 45 Light" panose="020B0404020002020204" pitchFamily="34" charset="0"/>
              </a:rPr>
              <a:t>Troisièmes crus</a:t>
            </a:r>
          </a:p>
          <a:p>
            <a:pPr lvl="1"/>
            <a:r>
              <a:rPr lang="fr-FR" sz="1400" dirty="0" smtClean="0">
                <a:solidFill>
                  <a:srgbClr val="C00000"/>
                </a:solidFill>
                <a:latin typeface="Helvetica 45 Light" panose="020B0404020002020204" pitchFamily="34" charset="0"/>
              </a:rPr>
              <a:t>Château Boyd-</a:t>
            </a:r>
            <a:r>
              <a:rPr lang="fr-FR" sz="1400" dirty="0" err="1" smtClean="0">
                <a:solidFill>
                  <a:srgbClr val="C00000"/>
                </a:solidFill>
                <a:latin typeface="Helvetica 45 Light" panose="020B0404020002020204" pitchFamily="34" charset="0"/>
              </a:rPr>
              <a:t>Cantenac</a:t>
            </a:r>
            <a:endParaRPr lang="fr-FR" sz="1400" dirty="0" smtClean="0">
              <a:solidFill>
                <a:srgbClr val="C00000"/>
              </a:solidFill>
              <a:latin typeface="Helvetica 45 Light" panose="020B0404020002020204" pitchFamily="34" charset="0"/>
            </a:endParaRPr>
          </a:p>
          <a:p>
            <a:pPr lvl="1"/>
            <a:r>
              <a:rPr lang="fr-FR" sz="1400" dirty="0">
                <a:solidFill>
                  <a:schemeClr val="bg1">
                    <a:lumMod val="50000"/>
                  </a:schemeClr>
                </a:solidFill>
                <a:latin typeface="Helvetica 45 Light" panose="020B0404020002020204" pitchFamily="34" charset="0"/>
              </a:rPr>
              <a:t>Château </a:t>
            </a:r>
            <a:r>
              <a:rPr lang="fr-FR" sz="1400" dirty="0" err="1">
                <a:solidFill>
                  <a:schemeClr val="bg1">
                    <a:lumMod val="50000"/>
                  </a:schemeClr>
                </a:solidFill>
                <a:latin typeface="Helvetica 45 Light" panose="020B0404020002020204" pitchFamily="34" charset="0"/>
              </a:rPr>
              <a:t>Cantenac</a:t>
            </a:r>
            <a:r>
              <a:rPr lang="fr-FR" sz="1400" dirty="0">
                <a:solidFill>
                  <a:schemeClr val="bg1">
                    <a:lumMod val="50000"/>
                  </a:schemeClr>
                </a:solidFill>
                <a:latin typeface="Helvetica 45 Light" panose="020B0404020002020204" pitchFamily="34" charset="0"/>
              </a:rPr>
              <a:t>-Brown</a:t>
            </a:r>
          </a:p>
          <a:p>
            <a:pPr lvl="1"/>
            <a:r>
              <a:rPr lang="fr-FR" sz="1400" dirty="0" smtClean="0">
                <a:solidFill>
                  <a:srgbClr val="C00000"/>
                </a:solidFill>
                <a:latin typeface="Helvetica 45 Light" panose="020B0404020002020204" pitchFamily="34" charset="0"/>
              </a:rPr>
              <a:t>Château </a:t>
            </a:r>
            <a:r>
              <a:rPr lang="fr-FR" sz="1400" dirty="0" err="1" smtClean="0">
                <a:solidFill>
                  <a:srgbClr val="C00000"/>
                </a:solidFill>
                <a:latin typeface="Helvetica 45 Light" panose="020B0404020002020204" pitchFamily="34" charset="0"/>
              </a:rPr>
              <a:t>Desmirail</a:t>
            </a:r>
            <a:endParaRPr lang="fr-FR" sz="1400" dirty="0" smtClean="0">
              <a:solidFill>
                <a:srgbClr val="C00000"/>
              </a:solidFill>
              <a:latin typeface="Helvetica 45 Light" panose="020B0404020002020204" pitchFamily="34" charset="0"/>
            </a:endParaRPr>
          </a:p>
          <a:p>
            <a:pPr lvl="1"/>
            <a:r>
              <a:rPr lang="fr-FR" sz="1400" dirty="0" smtClean="0">
                <a:solidFill>
                  <a:srgbClr val="C00000"/>
                </a:solidFill>
                <a:latin typeface="Helvetica 45 Light" panose="020B0404020002020204" pitchFamily="34" charset="0"/>
              </a:rPr>
              <a:t>Château Ferrière</a:t>
            </a:r>
          </a:p>
          <a:p>
            <a:pPr lvl="1"/>
            <a:r>
              <a:rPr lang="fr-FR" sz="1400" dirty="0" smtClean="0">
                <a:solidFill>
                  <a:srgbClr val="C00000"/>
                </a:solidFill>
                <a:latin typeface="Helvetica 45 Light" panose="020B0404020002020204" pitchFamily="34" charset="0"/>
              </a:rPr>
              <a:t>Château </a:t>
            </a:r>
            <a:r>
              <a:rPr lang="fr-FR" sz="1400" dirty="0" err="1" smtClean="0">
                <a:solidFill>
                  <a:srgbClr val="C00000"/>
                </a:solidFill>
                <a:latin typeface="Helvetica 45 Light" panose="020B0404020002020204" pitchFamily="34" charset="0"/>
              </a:rPr>
              <a:t>Giscours</a:t>
            </a:r>
            <a:endParaRPr lang="fr-FR" sz="1400" dirty="0" smtClean="0">
              <a:solidFill>
                <a:srgbClr val="C00000"/>
              </a:solidFill>
              <a:latin typeface="Helvetica 45 Light" panose="020B0404020002020204" pitchFamily="34" charset="0"/>
            </a:endParaRPr>
          </a:p>
          <a:p>
            <a:pPr lvl="1"/>
            <a:r>
              <a:rPr lang="fr-FR" sz="1400" dirty="0" smtClean="0">
                <a:solidFill>
                  <a:srgbClr val="C00000"/>
                </a:solidFill>
                <a:latin typeface="Helvetica 45 Light" panose="020B0404020002020204" pitchFamily="34" charset="0"/>
              </a:rPr>
              <a:t>Château d'</a:t>
            </a:r>
            <a:r>
              <a:rPr lang="fr-FR" sz="1400" dirty="0" err="1" smtClean="0">
                <a:solidFill>
                  <a:srgbClr val="C00000"/>
                </a:solidFill>
                <a:latin typeface="Helvetica 45 Light" panose="020B0404020002020204" pitchFamily="34" charset="0"/>
              </a:rPr>
              <a:t>Issan</a:t>
            </a:r>
            <a:endParaRPr lang="fr-FR" sz="1400" dirty="0" smtClean="0">
              <a:solidFill>
                <a:srgbClr val="C00000"/>
              </a:solidFill>
              <a:latin typeface="Helvetica 45 Light" panose="020B0404020002020204" pitchFamily="34" charset="0"/>
            </a:endParaRPr>
          </a:p>
          <a:p>
            <a:pPr lvl="1"/>
            <a:r>
              <a:rPr lang="fr-FR" sz="1400" dirty="0" smtClean="0">
                <a:solidFill>
                  <a:srgbClr val="C00000"/>
                </a:solidFill>
                <a:latin typeface="Helvetica 45 Light" panose="020B0404020002020204" pitchFamily="34" charset="0"/>
              </a:rPr>
              <a:t>Château </a:t>
            </a:r>
            <a:r>
              <a:rPr lang="fr-FR" sz="1400" dirty="0" err="1" smtClean="0">
                <a:solidFill>
                  <a:srgbClr val="C00000"/>
                </a:solidFill>
                <a:latin typeface="Helvetica 45 Light" panose="020B0404020002020204" pitchFamily="34" charset="0"/>
              </a:rPr>
              <a:t>Kirwan</a:t>
            </a:r>
            <a:endParaRPr lang="fr-FR" sz="1400" dirty="0" smtClean="0">
              <a:solidFill>
                <a:srgbClr val="C00000"/>
              </a:solidFill>
              <a:latin typeface="Helvetica 45 Light" panose="020B0404020002020204" pitchFamily="34" charset="0"/>
            </a:endParaRPr>
          </a:p>
          <a:p>
            <a:pPr lvl="1"/>
            <a:r>
              <a:rPr lang="fr-FR" sz="1400" dirty="0">
                <a:solidFill>
                  <a:schemeClr val="bg1">
                    <a:lumMod val="50000"/>
                  </a:schemeClr>
                </a:solidFill>
                <a:latin typeface="Helvetica 45 Light" panose="020B0404020002020204" pitchFamily="34" charset="0"/>
              </a:rPr>
              <a:t>Château </a:t>
            </a:r>
            <a:r>
              <a:rPr lang="fr-FR" sz="1400" dirty="0" err="1">
                <a:solidFill>
                  <a:schemeClr val="bg1">
                    <a:lumMod val="50000"/>
                  </a:schemeClr>
                </a:solidFill>
                <a:latin typeface="Helvetica 45 Light" panose="020B0404020002020204" pitchFamily="34" charset="0"/>
              </a:rPr>
              <a:t>Malescot</a:t>
            </a:r>
            <a:r>
              <a:rPr lang="fr-FR" sz="1400" dirty="0">
                <a:solidFill>
                  <a:schemeClr val="bg1">
                    <a:lumMod val="50000"/>
                  </a:schemeClr>
                </a:solidFill>
                <a:latin typeface="Helvetica 45 Light" panose="020B0404020002020204" pitchFamily="34" charset="0"/>
              </a:rPr>
              <a:t> St. Exupéry</a:t>
            </a:r>
          </a:p>
          <a:p>
            <a:pPr lvl="1"/>
            <a:r>
              <a:rPr lang="fr-FR" sz="1400" dirty="0" smtClean="0">
                <a:solidFill>
                  <a:srgbClr val="C00000"/>
                </a:solidFill>
                <a:latin typeface="Helvetica 45 Light" panose="020B0404020002020204" pitchFamily="34" charset="0"/>
              </a:rPr>
              <a:t>Château Marquis d'</a:t>
            </a:r>
            <a:r>
              <a:rPr lang="fr-FR" sz="1400" dirty="0" err="1" smtClean="0">
                <a:solidFill>
                  <a:srgbClr val="C00000"/>
                </a:solidFill>
                <a:latin typeface="Helvetica 45 Light" panose="020B0404020002020204" pitchFamily="34" charset="0"/>
              </a:rPr>
              <a:t>Alesme</a:t>
            </a:r>
            <a:r>
              <a:rPr lang="fr-FR" sz="1400" dirty="0" smtClean="0">
                <a:solidFill>
                  <a:srgbClr val="C00000"/>
                </a:solidFill>
                <a:latin typeface="Helvetica 45 Light" panose="020B0404020002020204" pitchFamily="34" charset="0"/>
              </a:rPr>
              <a:t> Becker</a:t>
            </a:r>
          </a:p>
          <a:p>
            <a:pPr lvl="1"/>
            <a:r>
              <a:rPr lang="fr-FR" sz="1400" dirty="0" smtClean="0">
                <a:solidFill>
                  <a:srgbClr val="C00000"/>
                </a:solidFill>
                <a:latin typeface="Helvetica 45 Light" panose="020B0404020002020204" pitchFamily="34" charset="0"/>
              </a:rPr>
              <a:t>Château Palmer</a:t>
            </a:r>
          </a:p>
          <a:p>
            <a:pPr lvl="1"/>
            <a:endParaRPr lang="fr-FR" sz="1400" dirty="0" smtClean="0">
              <a:solidFill>
                <a:srgbClr val="C00000"/>
              </a:solidFill>
              <a:latin typeface="Helvetica 45 Light" panose="020B0404020002020204" pitchFamily="34" charset="0"/>
            </a:endParaRPr>
          </a:p>
        </p:txBody>
      </p:sp>
      <p:sp>
        <p:nvSpPr>
          <p:cNvPr id="8" name="Rectangle 7"/>
          <p:cNvSpPr/>
          <p:nvPr/>
        </p:nvSpPr>
        <p:spPr>
          <a:xfrm>
            <a:off x="6324600" y="3705523"/>
            <a:ext cx="2438400" cy="2431435"/>
          </a:xfrm>
          <a:prstGeom prst="rect">
            <a:avLst/>
          </a:prstGeom>
        </p:spPr>
        <p:txBody>
          <a:bodyPr wrap="square">
            <a:spAutoFit/>
          </a:bodyPr>
          <a:lstStyle/>
          <a:p>
            <a:r>
              <a:rPr lang="fr-FR" dirty="0" smtClean="0">
                <a:solidFill>
                  <a:srgbClr val="C00000"/>
                </a:solidFill>
                <a:latin typeface="Helvetica 45 Light" panose="020B0404020002020204" pitchFamily="34" charset="0"/>
              </a:rPr>
              <a:t>Quatrièmes crus</a:t>
            </a:r>
          </a:p>
          <a:p>
            <a:pPr lvl="1"/>
            <a:r>
              <a:rPr lang="fr-FR" sz="1400" dirty="0" smtClean="0">
                <a:solidFill>
                  <a:srgbClr val="C00000"/>
                </a:solidFill>
                <a:latin typeface="Helvetica 45 Light" panose="020B0404020002020204" pitchFamily="34" charset="0"/>
              </a:rPr>
              <a:t>Château Marquis de Terme</a:t>
            </a:r>
          </a:p>
          <a:p>
            <a:pPr lvl="1"/>
            <a:r>
              <a:rPr lang="fr-FR" sz="1400" dirty="0" smtClean="0">
                <a:solidFill>
                  <a:srgbClr val="C00000"/>
                </a:solidFill>
                <a:latin typeface="Helvetica 45 Light" panose="020B0404020002020204" pitchFamily="34" charset="0"/>
              </a:rPr>
              <a:t>Château Pouget</a:t>
            </a:r>
          </a:p>
          <a:p>
            <a:pPr lvl="1"/>
            <a:r>
              <a:rPr lang="fr-FR" sz="1400" dirty="0" smtClean="0">
                <a:solidFill>
                  <a:srgbClr val="C00000"/>
                </a:solidFill>
                <a:latin typeface="Helvetica 45 Light" panose="020B0404020002020204" pitchFamily="34" charset="0"/>
              </a:rPr>
              <a:t>Château Prieuré-</a:t>
            </a:r>
            <a:r>
              <a:rPr lang="fr-FR" sz="1400" dirty="0" err="1" smtClean="0">
                <a:solidFill>
                  <a:srgbClr val="C00000"/>
                </a:solidFill>
                <a:latin typeface="Helvetica 45 Light" panose="020B0404020002020204" pitchFamily="34" charset="0"/>
              </a:rPr>
              <a:t>Lichine</a:t>
            </a:r>
            <a:endParaRPr lang="fr-FR" sz="1400" dirty="0" smtClean="0">
              <a:solidFill>
                <a:srgbClr val="C00000"/>
              </a:solidFill>
              <a:latin typeface="Helvetica 45 Light" panose="020B0404020002020204" pitchFamily="34" charset="0"/>
            </a:endParaRPr>
          </a:p>
          <a:p>
            <a:endParaRPr lang="fr-FR" b="1" dirty="0" smtClean="0">
              <a:solidFill>
                <a:srgbClr val="C00000"/>
              </a:solidFill>
              <a:latin typeface="Helvetica 45 Light" panose="020B0404020002020204" pitchFamily="34" charset="0"/>
            </a:endParaRPr>
          </a:p>
          <a:p>
            <a:r>
              <a:rPr lang="fr-FR" dirty="0" smtClean="0">
                <a:solidFill>
                  <a:srgbClr val="C00000"/>
                </a:solidFill>
                <a:latin typeface="Helvetica 45 Light" panose="020B0404020002020204" pitchFamily="34" charset="0"/>
              </a:rPr>
              <a:t>Cinquièmes crus</a:t>
            </a:r>
          </a:p>
          <a:p>
            <a:pPr lvl="1"/>
            <a:r>
              <a:rPr lang="fr-FR" sz="1400" dirty="0" smtClean="0">
                <a:solidFill>
                  <a:srgbClr val="C00000"/>
                </a:solidFill>
                <a:latin typeface="Helvetica 45 Light" panose="020B0404020002020204" pitchFamily="34" charset="0"/>
              </a:rPr>
              <a:t>Château </a:t>
            </a:r>
            <a:r>
              <a:rPr lang="fr-FR" sz="1400" dirty="0" err="1" smtClean="0">
                <a:solidFill>
                  <a:srgbClr val="C00000"/>
                </a:solidFill>
                <a:latin typeface="Helvetica 45 Light" panose="020B0404020002020204" pitchFamily="34" charset="0"/>
              </a:rPr>
              <a:t>Dauzac</a:t>
            </a:r>
            <a:endParaRPr lang="fr-FR" sz="1400" dirty="0" smtClean="0">
              <a:solidFill>
                <a:srgbClr val="C00000"/>
              </a:solidFill>
              <a:latin typeface="Helvetica 45 Light" panose="020B0404020002020204" pitchFamily="34" charset="0"/>
            </a:endParaRPr>
          </a:p>
          <a:p>
            <a:pPr lvl="1"/>
            <a:r>
              <a:rPr lang="fr-FR" sz="1400" dirty="0" smtClean="0">
                <a:solidFill>
                  <a:srgbClr val="C00000"/>
                </a:solidFill>
                <a:latin typeface="Helvetica 45 Light" panose="020B0404020002020204" pitchFamily="34" charset="0"/>
              </a:rPr>
              <a:t>Château du Tertre</a:t>
            </a:r>
            <a:endParaRPr lang="fr-FR" sz="1400" dirty="0">
              <a:solidFill>
                <a:srgbClr val="C00000"/>
              </a:solidFill>
              <a:latin typeface="Helvetica 45 Light" panose="020B0404020002020204" pitchFamily="34" charset="0"/>
            </a:endParaRPr>
          </a:p>
        </p:txBody>
      </p:sp>
      <p:sp>
        <p:nvSpPr>
          <p:cNvPr id="9" name="Rectangle 8"/>
          <p:cNvSpPr/>
          <p:nvPr/>
        </p:nvSpPr>
        <p:spPr>
          <a:xfrm>
            <a:off x="152400" y="3705523"/>
            <a:ext cx="4572000" cy="2923877"/>
          </a:xfrm>
          <a:prstGeom prst="rect">
            <a:avLst/>
          </a:prstGeom>
        </p:spPr>
        <p:txBody>
          <a:bodyPr>
            <a:spAutoFit/>
          </a:bodyPr>
          <a:lstStyle/>
          <a:p>
            <a:r>
              <a:rPr lang="fr-FR" dirty="0">
                <a:solidFill>
                  <a:srgbClr val="C00000"/>
                </a:solidFill>
                <a:latin typeface="Helvetica 45 Light" panose="020B0404020002020204" pitchFamily="34" charset="0"/>
              </a:rPr>
              <a:t>Premiers crus</a:t>
            </a:r>
          </a:p>
          <a:p>
            <a:pPr lvl="1"/>
            <a:r>
              <a:rPr lang="fr-FR" sz="1400" dirty="0" smtClean="0">
                <a:solidFill>
                  <a:schemeClr val="bg1">
                    <a:lumMod val="50000"/>
                  </a:schemeClr>
                </a:solidFill>
                <a:latin typeface="Helvetica 45 Light" panose="020B0404020002020204" pitchFamily="34" charset="0"/>
              </a:rPr>
              <a:t>Château Margaux</a:t>
            </a:r>
          </a:p>
          <a:p>
            <a:pPr lvl="1"/>
            <a:endParaRPr lang="fr-FR" sz="1400" dirty="0" smtClean="0">
              <a:solidFill>
                <a:srgbClr val="0070C0"/>
              </a:solidFill>
              <a:latin typeface="Helvetica 45 Light" panose="020B0404020002020204" pitchFamily="34" charset="0"/>
            </a:endParaRPr>
          </a:p>
          <a:p>
            <a:pPr lvl="1"/>
            <a:endParaRPr lang="fr-FR" sz="1400" dirty="0" smtClean="0">
              <a:solidFill>
                <a:srgbClr val="C00000"/>
              </a:solidFill>
              <a:latin typeface="Helvetica 45 Light" panose="020B0404020002020204" pitchFamily="34" charset="0"/>
            </a:endParaRPr>
          </a:p>
          <a:p>
            <a:r>
              <a:rPr lang="fr-FR" dirty="0">
                <a:solidFill>
                  <a:srgbClr val="C00000"/>
                </a:solidFill>
                <a:latin typeface="Helvetica 45 Light" panose="020B0404020002020204" pitchFamily="34" charset="0"/>
              </a:rPr>
              <a:t>Deuxièmes crus</a:t>
            </a:r>
          </a:p>
          <a:p>
            <a:pPr lvl="1"/>
            <a:r>
              <a:rPr lang="fr-FR" sz="1400" dirty="0" smtClean="0">
                <a:solidFill>
                  <a:schemeClr val="bg1">
                    <a:lumMod val="50000"/>
                  </a:schemeClr>
                </a:solidFill>
                <a:latin typeface="Helvetica 45 Light" panose="020B0404020002020204" pitchFamily="34" charset="0"/>
              </a:rPr>
              <a:t>Château </a:t>
            </a:r>
            <a:r>
              <a:rPr lang="fr-FR" sz="1400" dirty="0" err="1" smtClean="0">
                <a:solidFill>
                  <a:schemeClr val="bg1">
                    <a:lumMod val="50000"/>
                  </a:schemeClr>
                </a:solidFill>
                <a:latin typeface="Helvetica 45 Light" panose="020B0404020002020204" pitchFamily="34" charset="0"/>
              </a:rPr>
              <a:t>Brane-Cantenac</a:t>
            </a:r>
            <a:endParaRPr lang="fr-FR" sz="1400" dirty="0" smtClean="0">
              <a:solidFill>
                <a:schemeClr val="bg1">
                  <a:lumMod val="50000"/>
                </a:schemeClr>
              </a:solidFill>
              <a:latin typeface="Helvetica 45 Light" panose="020B0404020002020204" pitchFamily="34" charset="0"/>
            </a:endParaRPr>
          </a:p>
          <a:p>
            <a:pPr lvl="1"/>
            <a:r>
              <a:rPr lang="fr-FR" sz="1400" dirty="0" smtClean="0">
                <a:solidFill>
                  <a:srgbClr val="C00000"/>
                </a:solidFill>
                <a:latin typeface="Helvetica 45 Light" panose="020B0404020002020204" pitchFamily="34" charset="0"/>
              </a:rPr>
              <a:t>Château </a:t>
            </a:r>
            <a:r>
              <a:rPr lang="fr-FR" sz="1400" dirty="0" err="1" smtClean="0">
                <a:solidFill>
                  <a:srgbClr val="C00000"/>
                </a:solidFill>
                <a:latin typeface="Helvetica 45 Light" panose="020B0404020002020204" pitchFamily="34" charset="0"/>
              </a:rPr>
              <a:t>Durfort-Vivens</a:t>
            </a:r>
            <a:endParaRPr lang="fr-FR" sz="1400" dirty="0" smtClean="0">
              <a:solidFill>
                <a:srgbClr val="C00000"/>
              </a:solidFill>
              <a:latin typeface="Helvetica 45 Light" panose="020B0404020002020204" pitchFamily="34" charset="0"/>
            </a:endParaRPr>
          </a:p>
          <a:p>
            <a:pPr lvl="1"/>
            <a:r>
              <a:rPr lang="fr-FR" sz="1400" dirty="0">
                <a:solidFill>
                  <a:schemeClr val="bg1">
                    <a:lumMod val="50000"/>
                  </a:schemeClr>
                </a:solidFill>
                <a:latin typeface="Helvetica 45 Light" panose="020B0404020002020204" pitchFamily="34" charset="0"/>
              </a:rPr>
              <a:t>Château </a:t>
            </a:r>
            <a:r>
              <a:rPr lang="fr-FR" sz="1400" dirty="0" err="1">
                <a:solidFill>
                  <a:schemeClr val="bg1">
                    <a:lumMod val="50000"/>
                  </a:schemeClr>
                </a:solidFill>
                <a:latin typeface="Helvetica 45 Light" panose="020B0404020002020204" pitchFamily="34" charset="0"/>
              </a:rPr>
              <a:t>Lascombes</a:t>
            </a:r>
            <a:endParaRPr lang="fr-FR" sz="1400" dirty="0">
              <a:solidFill>
                <a:schemeClr val="bg1">
                  <a:lumMod val="50000"/>
                </a:schemeClr>
              </a:solidFill>
              <a:latin typeface="Helvetica 45 Light" panose="020B0404020002020204" pitchFamily="34" charset="0"/>
            </a:endParaRPr>
          </a:p>
          <a:p>
            <a:pPr lvl="1"/>
            <a:r>
              <a:rPr lang="fr-FR" sz="1400" dirty="0" smtClean="0">
                <a:solidFill>
                  <a:srgbClr val="C00000"/>
                </a:solidFill>
                <a:latin typeface="Helvetica 45 Light" panose="020B0404020002020204" pitchFamily="34" charset="0"/>
              </a:rPr>
              <a:t>Château </a:t>
            </a:r>
            <a:r>
              <a:rPr lang="fr-FR" sz="1400" dirty="0" err="1" smtClean="0">
                <a:solidFill>
                  <a:srgbClr val="C00000"/>
                </a:solidFill>
                <a:latin typeface="Helvetica 45 Light" panose="020B0404020002020204" pitchFamily="34" charset="0"/>
              </a:rPr>
              <a:t>Rauzan-Ségla</a:t>
            </a:r>
            <a:endParaRPr lang="fr-FR" sz="1400" dirty="0" smtClean="0">
              <a:solidFill>
                <a:srgbClr val="C00000"/>
              </a:solidFill>
              <a:latin typeface="Helvetica 45 Light" panose="020B0404020002020204" pitchFamily="34" charset="0"/>
            </a:endParaRPr>
          </a:p>
          <a:p>
            <a:pPr lvl="1"/>
            <a:r>
              <a:rPr lang="fr-FR" sz="1400" dirty="0" smtClean="0">
                <a:solidFill>
                  <a:srgbClr val="C00000"/>
                </a:solidFill>
                <a:latin typeface="Helvetica 45 Light" panose="020B0404020002020204" pitchFamily="34" charset="0"/>
              </a:rPr>
              <a:t>Château </a:t>
            </a:r>
            <a:r>
              <a:rPr lang="fr-FR" sz="1400" dirty="0" err="1" smtClean="0">
                <a:solidFill>
                  <a:srgbClr val="C00000"/>
                </a:solidFill>
                <a:latin typeface="Helvetica 45 Light" panose="020B0404020002020204" pitchFamily="34" charset="0"/>
              </a:rPr>
              <a:t>Rauzan-Gassies</a:t>
            </a:r>
            <a:endParaRPr lang="fr-FR" sz="1400" dirty="0" smtClean="0">
              <a:solidFill>
                <a:srgbClr val="C00000"/>
              </a:solidFill>
              <a:latin typeface="Helvetica 45 Light" panose="020B0404020002020204" pitchFamily="34" charset="0"/>
            </a:endParaRPr>
          </a:p>
          <a:p>
            <a:endParaRPr lang="fr-FR" dirty="0">
              <a:solidFill>
                <a:srgbClr val="C00000"/>
              </a:solidFill>
              <a:latin typeface="Helvetica 45 Light" panose="020B0404020002020204" pitchFamily="34" charset="0"/>
            </a:endParaRPr>
          </a:p>
          <a:p>
            <a:endParaRPr lang="fr-FR" dirty="0">
              <a:solidFill>
                <a:srgbClr val="C00000"/>
              </a:solidFill>
              <a:latin typeface="Helvetica 45 Light" panose="020B0404020002020204" pitchFamily="34" charset="0"/>
            </a:endParaRPr>
          </a:p>
        </p:txBody>
      </p:sp>
    </p:spTree>
    <p:extLst>
      <p:ext uri="{BB962C8B-B14F-4D97-AF65-F5344CB8AC3E}">
        <p14:creationId xmlns:p14="http://schemas.microsoft.com/office/powerpoint/2010/main" val="687171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2348</TotalTime>
  <Words>2216</Words>
  <Application>Microsoft Office PowerPoint</Application>
  <PresentationFormat>On-screen Show (4:3)</PresentationFormat>
  <Paragraphs>198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Soirée prestige 2015</vt:lpstr>
      <vt:lpstr>La carte des vins ce soir …</vt:lpstr>
      <vt:lpstr>L’appellation Margaux</vt:lpstr>
      <vt:lpstr>L’appellation Margaux vue du ciel</vt:lpstr>
      <vt:lpstr>L’appellation Margaux : sol, climat</vt:lpstr>
      <vt:lpstr>L’appellation Margaux : cépages</vt:lpstr>
      <vt:lpstr>L’appellation Margaux : cépages</vt:lpstr>
      <vt:lpstr>L’appellation Margaux : cépages</vt:lpstr>
      <vt:lpstr>L’appellation Margaux : cépages</vt:lpstr>
      <vt:lpstr>Château le Coteau</vt:lpstr>
      <vt:lpstr>Château Malescot St Exupery</vt:lpstr>
      <vt:lpstr>Château Malescot St Exupery</vt:lpstr>
      <vt:lpstr>Château Cantenac-Brown</vt:lpstr>
      <vt:lpstr>Château Cantenac-Brown</vt:lpstr>
      <vt:lpstr>Château Brane-Cantenac</vt:lpstr>
      <vt:lpstr>Château Brane-Cantenac</vt:lpstr>
      <vt:lpstr>Château Lascombes</vt:lpstr>
      <vt:lpstr>Château Lascombes</vt:lpstr>
      <vt:lpstr>Château Margaux</vt:lpstr>
      <vt:lpstr>Château Margaux</vt:lpstr>
      <vt:lpstr>Château Margaux</vt:lpstr>
      <vt:lpstr>Les prix du marché …</vt:lpstr>
    </vt:vector>
  </TitlesOfParts>
  <Company>ORANGE FT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BLAS Eric SCE/ID ITS</dc:creator>
  <cp:lastModifiedBy>BLAS Eric SCE/ID ITS</cp:lastModifiedBy>
  <cp:revision>92</cp:revision>
  <cp:lastPrinted>2015-04-30T16:43:27Z</cp:lastPrinted>
  <dcterms:created xsi:type="dcterms:W3CDTF">2015-04-19T07:55:56Z</dcterms:created>
  <dcterms:modified xsi:type="dcterms:W3CDTF">2015-04-30T21:44:18Z</dcterms:modified>
</cp:coreProperties>
</file>